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258" r:id="rId2"/>
    <p:sldId id="261" r:id="rId3"/>
    <p:sldId id="262" r:id="rId4"/>
    <p:sldId id="265" r:id="rId5"/>
    <p:sldId id="280" r:id="rId6"/>
    <p:sldId id="281" r:id="rId7"/>
    <p:sldId id="266" r:id="rId8"/>
    <p:sldId id="267" r:id="rId9"/>
    <p:sldId id="268" r:id="rId10"/>
    <p:sldId id="282" r:id="rId11"/>
    <p:sldId id="283" r:id="rId12"/>
    <p:sldId id="284" r:id="rId13"/>
    <p:sldId id="285" r:id="rId14"/>
    <p:sldId id="286" r:id="rId15"/>
    <p:sldId id="290" r:id="rId16"/>
    <p:sldId id="289" r:id="rId17"/>
    <p:sldId id="291" r:id="rId18"/>
    <p:sldId id="292" r:id="rId19"/>
    <p:sldId id="293" r:id="rId20"/>
    <p:sldId id="294" r:id="rId21"/>
    <p:sldId id="298" r:id="rId22"/>
    <p:sldId id="295" r:id="rId23"/>
    <p:sldId id="296" r:id="rId24"/>
    <p:sldId id="299" r:id="rId25"/>
    <p:sldId id="297" r:id="rId26"/>
  </p:sldIdLst>
  <p:sldSz cx="9144000" cy="6858000" type="screen4x3"/>
  <p:notesSz cx="6769100" cy="9906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3F7"/>
    <a:srgbClr val="BBFDCF"/>
    <a:srgbClr val="FF9966"/>
    <a:srgbClr val="FFFF99"/>
    <a:srgbClr val="FF9999"/>
    <a:srgbClr val="E8FEF5"/>
    <a:srgbClr val="F6F1E6"/>
    <a:srgbClr val="7EEF0D"/>
    <a:srgbClr val="38A0DA"/>
    <a:srgbClr val="277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279" autoAdjust="0"/>
    <p:restoredTop sz="88115" autoAdjust="0"/>
  </p:normalViewPr>
  <p:slideViewPr>
    <p:cSldViewPr>
      <p:cViewPr varScale="1">
        <p:scale>
          <a:sx n="61" d="100"/>
          <a:sy n="61" d="100"/>
        </p:scale>
        <p:origin x="9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5400" y="0"/>
            <a:ext cx="2933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891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33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891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5400" y="9410700"/>
            <a:ext cx="2933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1EB8DE-E338-430E-8906-A50A457EB04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26289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35400" y="0"/>
            <a:ext cx="2933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53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05350"/>
            <a:ext cx="496252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434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33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4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5400" y="9410700"/>
            <a:ext cx="2933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620869-F5A2-4E18-9BF4-08ECCCE2C5F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1726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ABA74C86-8691-4CF8-A977-9CF477CB7C9C}" type="slidenum">
              <a:rPr lang="en-US" altLang="zh-TW" sz="1200"/>
              <a:pPr eaLnBrk="1" hangingPunct="1"/>
              <a:t>4</a:t>
            </a:fld>
            <a:endParaRPr lang="en-US" altLang="zh-TW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dirty="0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44AF45CD-5F69-463D-B0A2-33079A32D912}" type="slidenum">
              <a:rPr lang="en-US" altLang="zh-TW" sz="1200"/>
              <a:pPr eaLnBrk="1" hangingPunct="1"/>
              <a:t>9</a:t>
            </a:fld>
            <a:endParaRPr lang="en-US" altLang="zh-TW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dirty="0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44AF45CD-5F69-463D-B0A2-33079A32D912}" type="slidenum">
              <a:rPr lang="en-US" altLang="zh-TW" sz="1200"/>
              <a:pPr eaLnBrk="1" hangingPunct="1"/>
              <a:t>10</a:t>
            </a:fld>
            <a:endParaRPr lang="en-US" altLang="zh-TW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dirty="0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4048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0869-F5A2-4E18-9BF4-08ECCCE2C5FF}" type="slidenum">
              <a:rPr lang="en-US" altLang="zh-TW" smtClean="0"/>
              <a:pPr/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0723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總結營養標籤用處，可幫助消費者在選購預先包裝的食品時作出明智的抉擇。假如消費者希望知道進食某種食品所攝取的營養有多少，可看「每食用分量」那組資料，假如希望比較同類型食物的營養價值，則看「每百克」或「每百毫升」那組資料比較有用。成分表雖然沒有顯示所用材料的分量，但消費者仍可憑材料的排序，知道食品和飲品的主要成分，辨別添加了較多油、鹽或糖的種類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0869-F5A2-4E18-9BF4-08ECCCE2C5FF}" type="slidenum">
              <a:rPr lang="en-US" altLang="zh-TW" smtClean="0"/>
              <a:pPr/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9850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請學生猜想人們在日常生活中應用營養資料時所遇到的困難。常見的困難有</a:t>
            </a:r>
            <a:r>
              <a:rPr lang="en-US" altLang="zh-TW" dirty="0" smtClean="0"/>
              <a:t>︰</a:t>
            </a:r>
            <a:r>
              <a:rPr lang="zh-TW" altLang="en-US" dirty="0" smtClean="0"/>
              <a:t>（</a:t>
            </a:r>
            <a:r>
              <a:rPr lang="en-US" altLang="zh-TW" dirty="0" smtClean="0"/>
              <a:t>1</a:t>
            </a:r>
            <a:r>
              <a:rPr lang="zh-TW" altLang="en-US" dirty="0" smtClean="0"/>
              <a:t>）認為食品包裝上的營養資料太多，難以逐一比較；（</a:t>
            </a:r>
            <a:r>
              <a:rPr lang="en-US" altLang="zh-TW" dirty="0" smtClean="0"/>
              <a:t>2</a:t>
            </a:r>
            <a:r>
              <a:rPr lang="zh-TW" altLang="en-US" dirty="0" smtClean="0"/>
              <a:t>）平常購買食物都不會花時間比較營養價值；（</a:t>
            </a:r>
            <a:r>
              <a:rPr lang="en-US" altLang="zh-TW" dirty="0" smtClean="0"/>
              <a:t>3</a:t>
            </a:r>
            <a:r>
              <a:rPr lang="zh-TW" altLang="en-US" dirty="0" smtClean="0"/>
              <a:t>）字體太少，需要花精神才能看得清楚（長者倍感困難）；（</a:t>
            </a:r>
            <a:r>
              <a:rPr lang="en-US" altLang="zh-TW" dirty="0" smtClean="0"/>
              <a:t>4</a:t>
            </a:r>
            <a:r>
              <a:rPr lang="zh-TW" altLang="en-US" dirty="0" smtClean="0"/>
              <a:t>）有些專有名詞和外語是難以理解的。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0869-F5A2-4E18-9BF4-08ECCCE2C5FF}" type="slidenum">
              <a:rPr lang="en-US" altLang="zh-TW" smtClean="0"/>
              <a:pPr/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8124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這些困難都是實際存在的，但隨著社會進步，生產商會提升產品的質素和改良資料的顯示方式，消費者則從營養教育和練習，提升資訊素養和應用營養資料的信心。以下是一些建議</a:t>
            </a:r>
            <a:r>
              <a:rPr lang="en-US" altLang="zh-TW" dirty="0" smtClean="0"/>
              <a:t>︰</a:t>
            </a:r>
            <a:r>
              <a:rPr lang="zh-TW" altLang="en-US" dirty="0" smtClean="0"/>
              <a:t>在有限的選購時間內，在比較價錢、口味和保質期後，只聚焦看一兩種營養資料，例如</a:t>
            </a:r>
            <a:r>
              <a:rPr lang="en-US" altLang="zh-TW" dirty="0" smtClean="0"/>
              <a:t>︰</a:t>
            </a:r>
            <a:r>
              <a:rPr lang="zh-TW" altLang="en-US" dirty="0" smtClean="0"/>
              <a:t>選飲品就看「糖」，選含量較低的種類；選餅乾就看「脂肪」，選含量較低的種類；選脆片就看「脂肪」和「鈉」，選含量較低的種類；選果仁就看「鈉」，選含量較低的種類；選罐頭就看「鈉」，選含量較低的種類；選牛奶飲品就看「脂肪」，選含量較低的種類；選乳酪就看「糖」，選含量較低的種類。最後，糖果和朱古力就不要選了，因為很難找到糖含量少的種類。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0869-F5A2-4E18-9BF4-08ECCCE2C5FF}" type="slidenum">
              <a:rPr lang="en-US" altLang="zh-TW" smtClean="0"/>
              <a:pPr/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8541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營養標籤還有很大的用處，可幫助消費者在選購食物時因應不同的健康關注作出考慮，例如某人希望預防肥胖，就可著重比較食品和飲品的熱量、糖和脂肪含量；如想避免血壓升高，就可著重比較食品的納含量。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請學生填寫「我的承諾」立志紙</a:t>
            </a:r>
            <a:endParaRPr lang="zh-HK" altLang="en-US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20869-F5A2-4E18-9BF4-08ECCCE2C5FF}" type="slidenum">
              <a:rPr lang="en-US" altLang="zh-TW" smtClean="0"/>
              <a:pPr/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1417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HK" altLang="zh-HK"/>
          </a:p>
        </p:txBody>
      </p:sp>
      <p:pic>
        <p:nvPicPr>
          <p:cNvPr id="5" name="Picture 1027" descr="D:\FRONTPAGE THEMES\NATURE\ANABNR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28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HK" altLang="zh-HK"/>
          </a:p>
        </p:txBody>
      </p:sp>
      <p:sp>
        <p:nvSpPr>
          <p:cNvPr id="8197" name="Rectangle 1029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8198" name="Rectangle 1030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03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03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800"/>
            </a:lvl1pPr>
          </a:lstStyle>
          <a:p>
            <a:fld id="{E783BD3F-66C1-492E-A41F-C028335180C9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0835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6D365A-3172-4DEB-91BE-2801642DD174}" type="slidenum">
              <a:rPr lang="en-US" altLang="zh-TW"/>
              <a:pPr/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2951054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C3E27B-911D-41DF-ADEA-1C63B317A3BC}" type="slidenum">
              <a:rPr lang="en-US" altLang="zh-TW"/>
              <a:pPr/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1924152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800"/>
            </a:lvl1pPr>
          </a:lstStyle>
          <a:p>
            <a:fld id="{5B9D3A5D-E421-48BB-8552-882E3BB1981E}" type="slidenum">
              <a:rPr lang="en-US" altLang="zh-TW" smtClean="0"/>
              <a:pPr/>
              <a:t>‹#›</a:t>
            </a:fld>
            <a:endParaRPr lang="en-US" altLang="zh-TW" sz="1100" dirty="0"/>
          </a:p>
        </p:txBody>
      </p:sp>
    </p:spTree>
    <p:extLst>
      <p:ext uri="{BB962C8B-B14F-4D97-AF65-F5344CB8AC3E}">
        <p14:creationId xmlns:p14="http://schemas.microsoft.com/office/powerpoint/2010/main" val="2791566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18F4FB-9FE8-4DE1-B204-6BB274CF3806}" type="slidenum">
              <a:rPr lang="en-US" altLang="zh-TW"/>
              <a:pPr/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332218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C7658E-AA22-4517-84A4-D8FDCDCC7AB4}" type="slidenum">
              <a:rPr lang="en-US" altLang="zh-TW"/>
              <a:pPr/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1778185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BBE7C4-E8FE-4822-9A3B-A7DA7F57FA89}" type="slidenum">
              <a:rPr lang="en-US" altLang="zh-TW"/>
              <a:pPr/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1480259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13E559-9A17-4CBD-A21C-C38DEA1739C3}" type="slidenum">
              <a:rPr lang="en-US" altLang="zh-TW"/>
              <a:pPr/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3526144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D7D32C-93A8-41F2-A829-A19700A05349}" type="slidenum">
              <a:rPr lang="en-US" altLang="zh-TW"/>
              <a:pPr/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1615265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C37B68-C209-4E91-80B0-4DB7B5684122}" type="slidenum">
              <a:rPr lang="en-US" altLang="zh-TW"/>
              <a:pPr/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16399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80F099-6C3E-4F6C-9D54-F57F31588425}" type="slidenum">
              <a:rPr lang="en-US" altLang="zh-TW"/>
              <a:pPr/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346764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HK" altLang="zh-HK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HK" altLang="zh-HK"/>
          </a:p>
        </p:txBody>
      </p:sp>
      <p:sp>
        <p:nvSpPr>
          <p:cNvPr id="1028" name="Rectangle 4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HK" altLang="zh-HK"/>
          </a:p>
        </p:txBody>
      </p:sp>
      <p:sp>
        <p:nvSpPr>
          <p:cNvPr id="1029" name="Rectangle 5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HK" altLang="zh-H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 smtClean="0">
                <a:solidFill>
                  <a:schemeClr val="tx2"/>
                </a:solidFill>
                <a:latin typeface="Times New Roman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 smtClean="0">
                <a:solidFill>
                  <a:schemeClr val="tx2"/>
                </a:solidFill>
                <a:latin typeface="Times New Roman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pic>
        <p:nvPicPr>
          <p:cNvPr id="1033" name="Picture 9" descr="C:\Wendy\anabnr2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HK" altLang="zh-HK"/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>
                <a:solidFill>
                  <a:schemeClr val="tx2"/>
                </a:solidFill>
              </a:defRPr>
            </a:lvl1pPr>
          </a:lstStyle>
          <a:p>
            <a:fld id="{0C1DDE4F-3B39-4130-AA45-07B5CD1ED7A4}" type="slidenum">
              <a:rPr lang="en-US" altLang="zh-TW"/>
              <a:pPr/>
              <a:t>‹#›</a:t>
            </a:fld>
            <a:endParaRPr lang="en-US" altLang="zh-TW" sz="140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charset="-12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7.wdp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7.wdp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7.wdp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7"/>
          <p:cNvSpPr>
            <a:spLocks noChangeArrowheads="1"/>
          </p:cNvSpPr>
          <p:nvPr/>
        </p:nvSpPr>
        <p:spPr bwMode="auto">
          <a:xfrm rot="615358">
            <a:off x="4147863" y="2536046"/>
            <a:ext cx="12105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8000" b="1" dirty="0">
                <a:solidFill>
                  <a:srgbClr val="FF990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看</a:t>
            </a:r>
            <a:endParaRPr lang="zh-HK" altLang="en-US" sz="8000" b="1" dirty="0" smtClean="0">
              <a:solidFill>
                <a:srgbClr val="FF9900"/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 rot="334861">
            <a:off x="2883973" y="2476618"/>
            <a:ext cx="12105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8000" b="1" dirty="0">
                <a:solidFill>
                  <a:srgbClr val="99CC0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目</a:t>
            </a:r>
            <a:endParaRPr lang="zh-HK" altLang="en-US" sz="8000" b="1" dirty="0" smtClean="0">
              <a:solidFill>
                <a:srgbClr val="99CC00"/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5"/>
          <p:cNvSpPr>
            <a:spLocks noChangeArrowheads="1"/>
          </p:cNvSpPr>
          <p:nvPr/>
        </p:nvSpPr>
        <p:spPr bwMode="auto">
          <a:xfrm rot="334861">
            <a:off x="5449065" y="2577514"/>
            <a:ext cx="12105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8000" b="1" dirty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標</a:t>
            </a:r>
            <a:endParaRPr lang="zh-HK" altLang="en-US" sz="8000" b="1" dirty="0" smtClean="0">
              <a:solidFill>
                <a:srgbClr val="00B0F0"/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6"/>
          <p:cNvSpPr>
            <a:spLocks noChangeArrowheads="1"/>
          </p:cNvSpPr>
          <p:nvPr/>
        </p:nvSpPr>
        <p:spPr bwMode="auto">
          <a:xfrm rot="21288933">
            <a:off x="1604983" y="2518823"/>
            <a:ext cx="12105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8000" b="1" dirty="0">
                <a:solidFill>
                  <a:srgbClr val="FF9999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醒</a:t>
            </a:r>
            <a:endParaRPr lang="zh-HK" altLang="en-US" sz="8000" b="1" dirty="0" smtClean="0">
              <a:solidFill>
                <a:srgbClr val="FF9999"/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931119" y="172263"/>
            <a:ext cx="23050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kumimoji="0" lang="zh-TW" altLang="en-US" sz="2400" b="1" dirty="0">
                <a:solidFill>
                  <a:srgbClr val="99CC00"/>
                </a:solidFill>
              </a:rPr>
              <a:t>滋味營養教室</a:t>
            </a:r>
          </a:p>
        </p:txBody>
      </p:sp>
      <p:sp>
        <p:nvSpPr>
          <p:cNvPr id="12" name="矩形 5"/>
          <p:cNvSpPr>
            <a:spLocks noChangeArrowheads="1"/>
          </p:cNvSpPr>
          <p:nvPr/>
        </p:nvSpPr>
        <p:spPr bwMode="auto">
          <a:xfrm rot="20943033">
            <a:off x="6686150" y="2553132"/>
            <a:ext cx="12105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8000" b="1" dirty="0">
                <a:solidFill>
                  <a:srgbClr val="7030A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籤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8844" y="6013758"/>
            <a:ext cx="7924800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 eaLnBrk="1" hangingPunct="1">
              <a:buNone/>
              <a:defRPr/>
            </a:pPr>
            <a:r>
              <a:rPr kumimoji="0" lang="zh-TW" altLang="en-US" sz="1800" dirty="0">
                <a:solidFill>
                  <a:schemeClr val="accent5">
                    <a:lumMod val="50000"/>
                  </a:schemeClr>
                </a:solidFill>
              </a:rPr>
              <a:t>優質教育基金贊助（計劃編號</a:t>
            </a:r>
            <a:r>
              <a:rPr kumimoji="0" lang="en-US" altLang="zh-TW" sz="1800" dirty="0">
                <a:solidFill>
                  <a:schemeClr val="accent5">
                    <a:lumMod val="50000"/>
                  </a:schemeClr>
                </a:solidFill>
              </a:rPr>
              <a:t>︰2015/0252</a:t>
            </a:r>
            <a:r>
              <a:rPr kumimoji="0" lang="zh-TW" altLang="en-US" sz="1800" dirty="0">
                <a:solidFill>
                  <a:schemeClr val="accent5">
                    <a:lumMod val="50000"/>
                  </a:schemeClr>
                </a:solidFill>
              </a:rPr>
              <a:t>）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kumimoji="0" lang="zh-TW" altLang="en-US" sz="1800" dirty="0" smtClean="0">
                <a:solidFill>
                  <a:schemeClr val="accent5">
                    <a:lumMod val="50000"/>
                  </a:schemeClr>
                </a:solidFill>
              </a:rPr>
              <a:t>香港中文大學醫學院健康教育及促進健康中心製作</a:t>
            </a:r>
            <a:endParaRPr kumimoji="0" lang="en-US" altLang="zh-TW" sz="18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75"/>
          <p:cNvSpPr>
            <a:spLocks noChangeArrowheads="1"/>
          </p:cNvSpPr>
          <p:nvPr/>
        </p:nvSpPr>
        <p:spPr bwMode="auto">
          <a:xfrm>
            <a:off x="3652838" y="671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HK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428599"/>
              </p:ext>
            </p:extLst>
          </p:nvPr>
        </p:nvGraphicFramePr>
        <p:xfrm>
          <a:off x="827584" y="1772816"/>
          <a:ext cx="4032448" cy="46634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386551">
                  <a:extLst>
                    <a:ext uri="{9D8B030D-6E8A-4147-A177-3AD203B41FA5}">
                      <a16:colId xmlns:a16="http://schemas.microsoft.com/office/drawing/2014/main" val="590320866"/>
                    </a:ext>
                  </a:extLst>
                </a:gridCol>
                <a:gridCol w="1645897">
                  <a:extLst>
                    <a:ext uri="{9D8B030D-6E8A-4147-A177-3AD203B41FA5}">
                      <a16:colId xmlns:a16="http://schemas.microsoft.com/office/drawing/2014/main" val="2517121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zh-TW" altLang="en-US" sz="28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altLang="zh-TW" sz="2800" dirty="0" smtClean="0">
                          <a:latin typeface="Arial Narrow" panose="020B0606020202030204" pitchFamily="34" charset="0"/>
                        </a:rPr>
                        <a:t>Per 100 ml </a:t>
                      </a:r>
                      <a:r>
                        <a:rPr lang="zh-TW" altLang="en-US" sz="2800" dirty="0" smtClean="0"/>
                        <a:t>每百毫升</a:t>
                      </a:r>
                      <a:endParaRPr lang="zh-HK" altLang="en-US" sz="2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390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能量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42</a:t>
                      </a:r>
                      <a:r>
                        <a:rPr lang="zh-TW" altLang="en-US" sz="2800" dirty="0" smtClean="0"/>
                        <a:t>千卡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764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蛋白質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0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072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總脂肪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0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453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6700" indent="-2667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dirty="0" smtClean="0"/>
                        <a:t>飽和脂肪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0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017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6700" indent="-2667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dirty="0" smtClean="0"/>
                        <a:t>反式脂肪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0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876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碳水化合物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10.6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254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6700" indent="-2667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dirty="0" smtClean="0">
                          <a:solidFill>
                            <a:srgbClr val="FF0000"/>
                          </a:solidFill>
                        </a:rPr>
                        <a:t>糖</a:t>
                      </a:r>
                      <a:endParaRPr lang="zh-HK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10.6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735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鈉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4</a:t>
                      </a:r>
                      <a:r>
                        <a:rPr lang="zh-TW" altLang="en-US" sz="2800" dirty="0" smtClean="0"/>
                        <a:t>毫克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763462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788118"/>
            <a:ext cx="5319314" cy="782742"/>
          </a:xfrm>
        </p:spPr>
        <p:txBody>
          <a:bodyPr/>
          <a:lstStyle/>
          <a:p>
            <a:pPr eaLnBrk="1" hangingPunct="1"/>
            <a:r>
              <a:rPr lang="zh-TW" altLang="en-US" sz="3600" dirty="0" smtClean="0"/>
              <a:t>某種汽水的營養資料</a:t>
            </a:r>
          </a:p>
        </p:txBody>
      </p:sp>
      <p:sp>
        <p:nvSpPr>
          <p:cNvPr id="8" name="矩形圖說文字 7"/>
          <p:cNvSpPr/>
          <p:nvPr/>
        </p:nvSpPr>
        <p:spPr bwMode="auto">
          <a:xfrm>
            <a:off x="5153370" y="4002063"/>
            <a:ext cx="3436466" cy="2405593"/>
          </a:xfrm>
          <a:prstGeom prst="wedgeRectCallout">
            <a:avLst>
              <a:gd name="adj1" fmla="val -60280"/>
              <a:gd name="adj2" fmla="val 20794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dirty="0" smtClean="0"/>
              <a:t>「糖」是碳水化合物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的一種，每</a:t>
            </a:r>
            <a:r>
              <a:rPr lang="en-US" altLang="zh-TW" dirty="0" smtClean="0"/>
              <a:t>1</a:t>
            </a:r>
            <a:r>
              <a:rPr lang="zh-TW" altLang="en-US" dirty="0" smtClean="0"/>
              <a:t>克提供</a:t>
            </a:r>
            <a:endParaRPr lang="en-US" altLang="zh-TW" dirty="0" smtClean="0"/>
          </a:p>
          <a:p>
            <a:pPr algn="ctr"/>
            <a:r>
              <a:rPr lang="en-US" altLang="zh-TW" dirty="0" smtClean="0"/>
              <a:t>4</a:t>
            </a:r>
            <a:r>
              <a:rPr lang="zh-TW" altLang="en-US" dirty="0" smtClean="0"/>
              <a:t>千卡熱量。以每茶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匙糖重</a:t>
            </a:r>
            <a:r>
              <a:rPr lang="en-US" altLang="zh-TW" dirty="0" smtClean="0"/>
              <a:t>5</a:t>
            </a:r>
            <a:r>
              <a:rPr lang="zh-TW" altLang="en-US" dirty="0" smtClean="0"/>
              <a:t>克計算，喝一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杯汽水相當於攝取</a:t>
            </a:r>
            <a:r>
              <a:rPr lang="en-US" altLang="zh-TW" dirty="0" smtClean="0">
                <a:solidFill>
                  <a:srgbClr val="FF0000"/>
                </a:solidFill>
              </a:rPr>
              <a:t>5</a:t>
            </a:r>
            <a:r>
              <a:rPr lang="zh-TW" altLang="en-US" dirty="0" smtClean="0">
                <a:solidFill>
                  <a:srgbClr val="FF0000"/>
                </a:solidFill>
              </a:rPr>
              <a:t>茶匙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algn="ctr"/>
            <a:r>
              <a:rPr lang="zh-TW" altLang="en-US" dirty="0" smtClean="0"/>
              <a:t>糖，的確太多！</a:t>
            </a:r>
            <a:endParaRPr lang="zh-HK" altLang="en-US" dirty="0"/>
          </a:p>
        </p:txBody>
      </p:sp>
      <p:pic>
        <p:nvPicPr>
          <p:cNvPr id="9" name="圖片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07124">
            <a:off x="5012130" y="951997"/>
            <a:ext cx="2644907" cy="198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圖片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5934" y="229778"/>
            <a:ext cx="2644907" cy="198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圖片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82945">
            <a:off x="5723520" y="1022270"/>
            <a:ext cx="2646263" cy="198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圖片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894225">
            <a:off x="6181475" y="1327474"/>
            <a:ext cx="2646264" cy="198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375814">
            <a:off x="6794354" y="1268153"/>
            <a:ext cx="2644907" cy="198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93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2080" y="980728"/>
            <a:ext cx="3586777" cy="2736304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77978"/>
              </p:ext>
            </p:extLst>
          </p:nvPr>
        </p:nvGraphicFramePr>
        <p:xfrm>
          <a:off x="827584" y="1772816"/>
          <a:ext cx="4032448" cy="46634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386551">
                  <a:extLst>
                    <a:ext uri="{9D8B030D-6E8A-4147-A177-3AD203B41FA5}">
                      <a16:colId xmlns:a16="http://schemas.microsoft.com/office/drawing/2014/main" val="590320866"/>
                    </a:ext>
                  </a:extLst>
                </a:gridCol>
                <a:gridCol w="1645897">
                  <a:extLst>
                    <a:ext uri="{9D8B030D-6E8A-4147-A177-3AD203B41FA5}">
                      <a16:colId xmlns:a16="http://schemas.microsoft.com/office/drawing/2014/main" val="2517121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latin typeface="Arial Narrow" panose="020B0606020202030204" pitchFamily="34" charset="0"/>
                        </a:rPr>
                        <a:t>Per</a:t>
                      </a:r>
                      <a:r>
                        <a:rPr lang="en-US" altLang="zh-TW" sz="2800" baseline="0" dirty="0" smtClean="0">
                          <a:latin typeface="Arial Narrow" panose="020B0606020202030204" pitchFamily="34" charset="0"/>
                        </a:rPr>
                        <a:t> 100 g</a:t>
                      </a:r>
                      <a:r>
                        <a:rPr lang="en-US" altLang="zh-TW" sz="2800" baseline="0" dirty="0" smtClean="0"/>
                        <a:t> </a:t>
                      </a:r>
                      <a:r>
                        <a:rPr lang="zh-TW" altLang="en-US" sz="2800" dirty="0" smtClean="0"/>
                        <a:t>每百克</a:t>
                      </a:r>
                      <a:endParaRPr lang="zh-HK" altLang="en-US" sz="28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390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能量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547</a:t>
                      </a:r>
                      <a:r>
                        <a:rPr lang="zh-TW" altLang="en-US" sz="2800" dirty="0" smtClean="0"/>
                        <a:t>千卡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764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蛋白質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7.4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072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solidFill>
                            <a:srgbClr val="FF0000"/>
                          </a:solidFill>
                        </a:rPr>
                        <a:t>總脂肪</a:t>
                      </a:r>
                      <a:endParaRPr lang="zh-HK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35.0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453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6700" indent="-2667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dirty="0" smtClean="0"/>
                        <a:t>飽和脂肪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14.3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017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6700" indent="-2667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dirty="0" smtClean="0"/>
                        <a:t>反式脂肪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0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876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碳水化合物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50.5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254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6700" indent="-2667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dirty="0" smtClean="0"/>
                        <a:t>糖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2.6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735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鈉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520</a:t>
                      </a:r>
                      <a:r>
                        <a:rPr lang="zh-TW" altLang="en-US" sz="2800" dirty="0" smtClean="0"/>
                        <a:t>毫克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763462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30780" y="836712"/>
            <a:ext cx="4536504" cy="782742"/>
          </a:xfrm>
        </p:spPr>
        <p:txBody>
          <a:bodyPr/>
          <a:lstStyle/>
          <a:p>
            <a:pPr eaLnBrk="1" hangingPunct="1"/>
            <a:r>
              <a:rPr lang="zh-TW" altLang="en-US" sz="3600" dirty="0" smtClean="0"/>
              <a:t>某種薯片的營養資料</a:t>
            </a:r>
          </a:p>
        </p:txBody>
      </p:sp>
      <p:sp>
        <p:nvSpPr>
          <p:cNvPr id="7" name="矩形圖說文字 6"/>
          <p:cNvSpPr/>
          <p:nvPr/>
        </p:nvSpPr>
        <p:spPr bwMode="auto">
          <a:xfrm>
            <a:off x="5292079" y="4221088"/>
            <a:ext cx="3586778" cy="2016224"/>
          </a:xfrm>
          <a:prstGeom prst="wedgeRectCallout">
            <a:avLst>
              <a:gd name="adj1" fmla="val -64121"/>
              <a:gd name="adj2" fmla="val -80128"/>
            </a:avLst>
          </a:prstGeom>
          <a:solidFill>
            <a:srgbClr val="BBFDC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dirty="0" smtClean="0"/>
              <a:t>吃一小包這種薯片會攝取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多少脂肪？</a:t>
            </a:r>
            <a:r>
              <a:rPr lang="zh-TW" altLang="en-US" dirty="0"/>
              <a:t>先</a:t>
            </a:r>
            <a:r>
              <a:rPr lang="zh-TW" altLang="en-US" dirty="0" smtClean="0"/>
              <a:t>量度薯片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的重量為</a:t>
            </a:r>
            <a:r>
              <a:rPr lang="en-US" altLang="zh-TW" dirty="0" smtClean="0"/>
              <a:t>20</a:t>
            </a:r>
            <a:r>
              <a:rPr lang="zh-TW" altLang="en-US" dirty="0" smtClean="0"/>
              <a:t>克，然後將左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圖</a:t>
            </a:r>
            <a:r>
              <a:rPr lang="zh-TW" altLang="en-US" dirty="0"/>
              <a:t>顯示</a:t>
            </a:r>
            <a:r>
              <a:rPr lang="zh-TW" altLang="en-US" dirty="0" smtClean="0"/>
              <a:t>的資料乘</a:t>
            </a:r>
            <a:r>
              <a:rPr lang="en-US" altLang="zh-TW" dirty="0" smtClean="0"/>
              <a:t>0.2</a:t>
            </a:r>
            <a:r>
              <a:rPr lang="zh-TW" altLang="en-US" dirty="0" smtClean="0"/>
              <a:t>，就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知道會攝取</a:t>
            </a:r>
            <a:r>
              <a:rPr lang="en-US" altLang="zh-TW" dirty="0" smtClean="0"/>
              <a:t>7</a:t>
            </a:r>
            <a:r>
              <a:rPr lang="zh-TW" altLang="en-US" dirty="0" smtClean="0"/>
              <a:t>克脂肪。</a:t>
            </a:r>
            <a:endParaRPr lang="zh-HK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7785633" y="980728"/>
            <a:ext cx="1250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effectLst>
                  <a:glow rad="101600">
                    <a:schemeClr val="bg1"/>
                  </a:glow>
                </a:effectLst>
              </a:rPr>
              <a:t>重</a:t>
            </a:r>
            <a:r>
              <a:rPr lang="en-US" altLang="zh-TW" dirty="0" smtClean="0">
                <a:effectLst>
                  <a:glow rad="101600">
                    <a:schemeClr val="bg1"/>
                  </a:glow>
                </a:effectLst>
              </a:rPr>
              <a:t>20</a:t>
            </a:r>
            <a:r>
              <a:rPr lang="zh-TW" altLang="en-US" dirty="0" smtClean="0">
                <a:effectLst>
                  <a:glow rad="101600">
                    <a:schemeClr val="bg1"/>
                  </a:glow>
                </a:effectLst>
              </a:rPr>
              <a:t>克</a:t>
            </a:r>
            <a:endParaRPr lang="zh-HK" altLang="en-US" dirty="0">
              <a:effectLst>
                <a:glow rad="1016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943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2011" y="4553516"/>
            <a:ext cx="2700469" cy="1755804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686892"/>
              </p:ext>
            </p:extLst>
          </p:nvPr>
        </p:nvGraphicFramePr>
        <p:xfrm>
          <a:off x="827584" y="1772816"/>
          <a:ext cx="4032448" cy="46634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386551">
                  <a:extLst>
                    <a:ext uri="{9D8B030D-6E8A-4147-A177-3AD203B41FA5}">
                      <a16:colId xmlns:a16="http://schemas.microsoft.com/office/drawing/2014/main" val="590320866"/>
                    </a:ext>
                  </a:extLst>
                </a:gridCol>
                <a:gridCol w="1645897">
                  <a:extLst>
                    <a:ext uri="{9D8B030D-6E8A-4147-A177-3AD203B41FA5}">
                      <a16:colId xmlns:a16="http://schemas.microsoft.com/office/drawing/2014/main" val="2517121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latin typeface="Arial Narrow" panose="020B0606020202030204" pitchFamily="34" charset="0"/>
                        </a:rPr>
                        <a:t>Per</a:t>
                      </a:r>
                      <a:r>
                        <a:rPr lang="en-US" altLang="zh-TW" sz="2800" baseline="0" dirty="0" smtClean="0">
                          <a:latin typeface="Arial Narrow" panose="020B0606020202030204" pitchFamily="34" charset="0"/>
                        </a:rPr>
                        <a:t> 100 g </a:t>
                      </a:r>
                      <a:r>
                        <a:rPr lang="zh-TW" altLang="en-US" sz="2800" dirty="0" smtClean="0"/>
                        <a:t>每百克</a:t>
                      </a:r>
                      <a:endParaRPr lang="zh-HK" altLang="en-US" sz="28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390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能量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547</a:t>
                      </a:r>
                      <a:r>
                        <a:rPr lang="zh-TW" altLang="en-US" sz="2800" dirty="0" smtClean="0"/>
                        <a:t>千卡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764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蛋白質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7.4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072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solidFill>
                            <a:srgbClr val="FF0000"/>
                          </a:solidFill>
                        </a:rPr>
                        <a:t>總脂肪</a:t>
                      </a:r>
                      <a:endParaRPr lang="zh-HK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35.0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453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6700" indent="-2667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dirty="0" smtClean="0"/>
                        <a:t>飽和脂肪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14.3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017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6700" indent="-2667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dirty="0" smtClean="0"/>
                        <a:t>反式脂肪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0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876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碳水化合物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50.5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254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6700" indent="-2667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dirty="0" smtClean="0"/>
                        <a:t>糖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2.6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735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鈉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520</a:t>
                      </a:r>
                      <a:r>
                        <a:rPr lang="zh-TW" altLang="en-US" sz="2800" dirty="0" smtClean="0"/>
                        <a:t>毫克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763462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30780" y="836712"/>
            <a:ext cx="4536504" cy="782742"/>
          </a:xfrm>
        </p:spPr>
        <p:txBody>
          <a:bodyPr/>
          <a:lstStyle/>
          <a:p>
            <a:pPr eaLnBrk="1" hangingPunct="1"/>
            <a:r>
              <a:rPr lang="zh-TW" altLang="en-US" sz="3600" dirty="0" smtClean="0"/>
              <a:t>某種薯片的營養資料</a:t>
            </a:r>
          </a:p>
        </p:txBody>
      </p:sp>
      <p:sp>
        <p:nvSpPr>
          <p:cNvPr id="7" name="矩形圖說文字 6"/>
          <p:cNvSpPr/>
          <p:nvPr/>
        </p:nvSpPr>
        <p:spPr bwMode="auto">
          <a:xfrm>
            <a:off x="5320409" y="1463047"/>
            <a:ext cx="3528392" cy="2736304"/>
          </a:xfrm>
          <a:prstGeom prst="wedgeRectCallout">
            <a:avLst>
              <a:gd name="adj1" fmla="val -65358"/>
              <a:gd name="adj2" fmla="val 30276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dirty="0" smtClean="0"/>
              <a:t>其實，衞生署將</a:t>
            </a:r>
            <a:r>
              <a:rPr lang="zh-TW" altLang="zh-HK" dirty="0"/>
              <a:t>每百</a:t>
            </a:r>
            <a:r>
              <a:rPr lang="zh-TW" altLang="zh-HK" dirty="0" smtClean="0"/>
              <a:t>克</a:t>
            </a:r>
            <a:endParaRPr lang="en-US" altLang="zh-TW" dirty="0" smtClean="0"/>
          </a:p>
          <a:p>
            <a:pPr algn="ctr"/>
            <a:r>
              <a:rPr lang="zh-TW" altLang="zh-HK" dirty="0" smtClean="0"/>
              <a:t>提供</a:t>
            </a:r>
            <a:r>
              <a:rPr lang="zh-TW" altLang="zh-HK" dirty="0"/>
              <a:t>超過</a:t>
            </a:r>
            <a:r>
              <a:rPr lang="en-US" altLang="zh-HK" dirty="0"/>
              <a:t>20</a:t>
            </a:r>
            <a:r>
              <a:rPr lang="zh-TW" altLang="zh-HK" dirty="0"/>
              <a:t>克總脂肪</a:t>
            </a:r>
            <a:r>
              <a:rPr lang="zh-TW" altLang="zh-HK" dirty="0" smtClean="0"/>
              <a:t>含</a:t>
            </a:r>
            <a:endParaRPr lang="en-US" altLang="zh-TW" dirty="0" smtClean="0"/>
          </a:p>
          <a:p>
            <a:pPr algn="ctr"/>
            <a:r>
              <a:rPr lang="zh-TW" altLang="zh-HK" dirty="0" smtClean="0"/>
              <a:t>量</a:t>
            </a:r>
            <a:r>
              <a:rPr lang="zh-TW" altLang="zh-HK" dirty="0"/>
              <a:t>的脆片小食</a:t>
            </a:r>
            <a:r>
              <a:rPr lang="zh-TW" altLang="en-US" dirty="0" smtClean="0"/>
              <a:t>歸入「少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選為佳」的紅燈類別，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反映其脂肪過多，常吃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會增加患心臟病和肥胖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的風險。</a:t>
            </a:r>
            <a:endParaRPr lang="zh-HK" altLang="en-US" dirty="0"/>
          </a:p>
        </p:txBody>
      </p:sp>
      <p:sp>
        <p:nvSpPr>
          <p:cNvPr id="3" name="矩形 2"/>
          <p:cNvSpPr/>
          <p:nvPr/>
        </p:nvSpPr>
        <p:spPr>
          <a:xfrm>
            <a:off x="5292080" y="4523636"/>
            <a:ext cx="21130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effectLst>
                  <a:glow rad="114300">
                    <a:schemeClr val="bg1"/>
                  </a:glow>
                </a:effectLst>
              </a:rPr>
              <a:t>以每湯匙</a:t>
            </a:r>
            <a:r>
              <a:rPr lang="en-US" altLang="zh-TW" dirty="0" smtClean="0">
                <a:effectLst>
                  <a:glow rad="114300">
                    <a:schemeClr val="bg1"/>
                  </a:glow>
                </a:effectLst>
              </a:rPr>
              <a:t>15</a:t>
            </a:r>
            <a:r>
              <a:rPr lang="zh-TW" altLang="en-US" dirty="0" smtClean="0">
                <a:effectLst>
                  <a:glow rad="114300">
                    <a:schemeClr val="bg1"/>
                  </a:glow>
                </a:effectLst>
              </a:rPr>
              <a:t>克計算，</a:t>
            </a:r>
            <a:r>
              <a:rPr lang="en-US" altLang="zh-TW" dirty="0" smtClean="0">
                <a:effectLst>
                  <a:glow rad="114300">
                    <a:schemeClr val="bg1"/>
                  </a:glow>
                </a:effectLst>
              </a:rPr>
              <a:t>7</a:t>
            </a:r>
            <a:r>
              <a:rPr lang="zh-TW" altLang="en-US" dirty="0" smtClean="0">
                <a:effectLst>
                  <a:glow rad="114300">
                    <a:schemeClr val="bg1"/>
                  </a:glow>
                </a:effectLst>
              </a:rPr>
              <a:t>克脂肪相等於半湯匙的油</a:t>
            </a:r>
            <a:endParaRPr lang="zh-HK" altLang="en-US" dirty="0">
              <a:effectLst>
                <a:glow rad="1143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205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1871" y="972852"/>
            <a:ext cx="3528392" cy="2599286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848208"/>
              </p:ext>
            </p:extLst>
          </p:nvPr>
        </p:nvGraphicFramePr>
        <p:xfrm>
          <a:off x="827584" y="1772816"/>
          <a:ext cx="4032448" cy="46634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386551">
                  <a:extLst>
                    <a:ext uri="{9D8B030D-6E8A-4147-A177-3AD203B41FA5}">
                      <a16:colId xmlns:a16="http://schemas.microsoft.com/office/drawing/2014/main" val="590320866"/>
                    </a:ext>
                  </a:extLst>
                </a:gridCol>
                <a:gridCol w="1645897">
                  <a:extLst>
                    <a:ext uri="{9D8B030D-6E8A-4147-A177-3AD203B41FA5}">
                      <a16:colId xmlns:a16="http://schemas.microsoft.com/office/drawing/2014/main" val="2517121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latin typeface="Arial Narrow" panose="020B0606020202030204" pitchFamily="34" charset="0"/>
                        </a:rPr>
                        <a:t>Per</a:t>
                      </a:r>
                      <a:r>
                        <a:rPr lang="en-US" altLang="zh-TW" sz="2800" baseline="0" dirty="0" smtClean="0">
                          <a:latin typeface="Arial Narrow" panose="020B0606020202030204" pitchFamily="34" charset="0"/>
                        </a:rPr>
                        <a:t> 100 g </a:t>
                      </a:r>
                      <a:r>
                        <a:rPr lang="zh-TW" altLang="en-US" sz="2800" dirty="0" smtClean="0"/>
                        <a:t>每百克</a:t>
                      </a:r>
                      <a:endParaRPr lang="zh-HK" altLang="en-US" sz="28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390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能量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466</a:t>
                      </a:r>
                      <a:r>
                        <a:rPr lang="zh-TW" altLang="en-US" sz="2800" dirty="0" smtClean="0"/>
                        <a:t>千卡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764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蛋白質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11.4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072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總脂肪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18.7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453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6700" indent="-2667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dirty="0" smtClean="0"/>
                        <a:t>飽和脂肪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9.6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017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6700" indent="-2667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dirty="0" smtClean="0"/>
                        <a:t>反式脂肪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0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876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碳水化合物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63.1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254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6700" indent="-2667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dirty="0" smtClean="0"/>
                        <a:t>糖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4.8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735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solidFill>
                            <a:srgbClr val="FF0000"/>
                          </a:solidFill>
                        </a:rPr>
                        <a:t>鈉</a:t>
                      </a:r>
                      <a:endParaRPr lang="zh-HK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2112</a:t>
                      </a:r>
                      <a:r>
                        <a:rPr lang="zh-TW" altLang="en-US" sz="2800" dirty="0" smtClean="0"/>
                        <a:t>毫克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763462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30780" y="836712"/>
            <a:ext cx="4921340" cy="782742"/>
          </a:xfrm>
        </p:spPr>
        <p:txBody>
          <a:bodyPr/>
          <a:lstStyle/>
          <a:p>
            <a:pPr eaLnBrk="1" hangingPunct="1"/>
            <a:r>
              <a:rPr lang="zh-TW" altLang="en-US" sz="3600" dirty="0" smtClean="0"/>
              <a:t>某種點心麵的營養資料</a:t>
            </a:r>
          </a:p>
        </p:txBody>
      </p:sp>
      <p:sp>
        <p:nvSpPr>
          <p:cNvPr id="6" name="矩形圖說文字 5"/>
          <p:cNvSpPr/>
          <p:nvPr/>
        </p:nvSpPr>
        <p:spPr bwMode="auto">
          <a:xfrm>
            <a:off x="5201481" y="4077072"/>
            <a:ext cx="3474975" cy="2321336"/>
          </a:xfrm>
          <a:prstGeom prst="wedgeRectCallout">
            <a:avLst>
              <a:gd name="adj1" fmla="val -63123"/>
              <a:gd name="adj2" fmla="val 39366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dirty="0" smtClean="0"/>
              <a:t>吃這種點心麵會攝取多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少鈉？包裝顯示一個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麵餅重</a:t>
            </a:r>
            <a:r>
              <a:rPr lang="en-US" altLang="zh-TW" dirty="0" smtClean="0"/>
              <a:t>60</a:t>
            </a:r>
            <a:r>
              <a:rPr lang="zh-TW" altLang="en-US" dirty="0" smtClean="0"/>
              <a:t>克</a:t>
            </a:r>
            <a:r>
              <a:rPr lang="zh-TW" altLang="en-US" dirty="0"/>
              <a:t>，</a:t>
            </a:r>
            <a:r>
              <a:rPr lang="zh-TW" altLang="en-US" dirty="0" smtClean="0"/>
              <a:t>然後將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左圖</a:t>
            </a:r>
            <a:r>
              <a:rPr lang="zh-TW" altLang="en-US" dirty="0"/>
              <a:t>顯示</a:t>
            </a:r>
            <a:r>
              <a:rPr lang="zh-TW" altLang="en-US" dirty="0" smtClean="0"/>
              <a:t>的資料乘</a:t>
            </a:r>
            <a:r>
              <a:rPr lang="en-US" altLang="zh-TW" dirty="0" smtClean="0"/>
              <a:t>0.6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就知道</a:t>
            </a:r>
            <a:r>
              <a:rPr lang="zh-TW" altLang="en-US" dirty="0"/>
              <a:t>我從中</a:t>
            </a:r>
            <a:r>
              <a:rPr lang="zh-TW" altLang="en-US" dirty="0" smtClean="0"/>
              <a:t>攝取</a:t>
            </a:r>
            <a:endParaRPr lang="en-US" altLang="zh-TW" dirty="0" smtClean="0"/>
          </a:p>
          <a:p>
            <a:pPr algn="ctr"/>
            <a:r>
              <a:rPr lang="en-US" altLang="zh-TW" dirty="0" smtClean="0"/>
              <a:t>1267</a:t>
            </a:r>
            <a:r>
              <a:rPr lang="zh-TW" altLang="en-US" dirty="0" smtClean="0"/>
              <a:t>毫克</a:t>
            </a:r>
            <a:r>
              <a:rPr lang="zh-TW" altLang="en-US" dirty="0"/>
              <a:t>鈉。</a:t>
            </a:r>
            <a:endParaRPr lang="zh-HK" altLang="en-US" dirty="0"/>
          </a:p>
        </p:txBody>
      </p:sp>
      <p:sp>
        <p:nvSpPr>
          <p:cNvPr id="8" name="矩形 7"/>
          <p:cNvSpPr/>
          <p:nvPr/>
        </p:nvSpPr>
        <p:spPr>
          <a:xfrm>
            <a:off x="7452320" y="947539"/>
            <a:ext cx="11645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effectLst>
                  <a:glow rad="114300">
                    <a:schemeClr val="bg1"/>
                  </a:glow>
                </a:effectLst>
              </a:rPr>
              <a:t>重</a:t>
            </a:r>
            <a:r>
              <a:rPr lang="en-US" altLang="zh-TW" dirty="0" smtClean="0">
                <a:effectLst>
                  <a:glow rad="114300">
                    <a:schemeClr val="bg1"/>
                  </a:glow>
                </a:effectLst>
              </a:rPr>
              <a:t>60</a:t>
            </a:r>
            <a:r>
              <a:rPr lang="zh-TW" altLang="en-US" dirty="0" smtClean="0">
                <a:effectLst>
                  <a:glow rad="114300">
                    <a:schemeClr val="bg1"/>
                  </a:glow>
                </a:effectLst>
              </a:rPr>
              <a:t>克</a:t>
            </a:r>
            <a:endParaRPr lang="zh-HK" altLang="en-US" dirty="0">
              <a:effectLst>
                <a:glow rad="1143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922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233279"/>
              </p:ext>
            </p:extLst>
          </p:nvPr>
        </p:nvGraphicFramePr>
        <p:xfrm>
          <a:off x="827584" y="1772816"/>
          <a:ext cx="4032448" cy="46634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386551">
                  <a:extLst>
                    <a:ext uri="{9D8B030D-6E8A-4147-A177-3AD203B41FA5}">
                      <a16:colId xmlns:a16="http://schemas.microsoft.com/office/drawing/2014/main" val="590320866"/>
                    </a:ext>
                  </a:extLst>
                </a:gridCol>
                <a:gridCol w="1645897">
                  <a:extLst>
                    <a:ext uri="{9D8B030D-6E8A-4147-A177-3AD203B41FA5}">
                      <a16:colId xmlns:a16="http://schemas.microsoft.com/office/drawing/2014/main" val="2517121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latin typeface="Arial Narrow" panose="020B0606020202030204" pitchFamily="34" charset="0"/>
                        </a:rPr>
                        <a:t>Per</a:t>
                      </a:r>
                      <a:r>
                        <a:rPr lang="en-US" altLang="zh-TW" sz="2800" baseline="0" dirty="0" smtClean="0">
                          <a:latin typeface="Arial Narrow" panose="020B0606020202030204" pitchFamily="34" charset="0"/>
                        </a:rPr>
                        <a:t> 100 g</a:t>
                      </a:r>
                      <a:r>
                        <a:rPr lang="en-US" altLang="zh-TW" sz="2800" baseline="0" dirty="0" smtClean="0"/>
                        <a:t> </a:t>
                      </a:r>
                      <a:r>
                        <a:rPr lang="zh-TW" altLang="en-US" sz="2800" dirty="0" smtClean="0"/>
                        <a:t>每百克</a:t>
                      </a:r>
                      <a:endParaRPr lang="zh-HK" altLang="en-US" sz="28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390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能量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466</a:t>
                      </a:r>
                      <a:r>
                        <a:rPr lang="zh-TW" altLang="en-US" sz="2800" dirty="0" smtClean="0"/>
                        <a:t>千卡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764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蛋白質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11.4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072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總脂肪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18.7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453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6700" indent="-2667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dirty="0" smtClean="0"/>
                        <a:t>飽和脂肪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9.6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017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6700" indent="-2667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dirty="0" smtClean="0"/>
                        <a:t>反式脂肪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0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876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碳水化合物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63.1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254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6700" indent="-2667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dirty="0" smtClean="0"/>
                        <a:t>糖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4.8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735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鈉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2112</a:t>
                      </a:r>
                      <a:r>
                        <a:rPr lang="zh-TW" altLang="en-US" sz="2800" dirty="0" smtClean="0"/>
                        <a:t>毫克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763462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30780" y="836712"/>
            <a:ext cx="4921340" cy="782742"/>
          </a:xfrm>
        </p:spPr>
        <p:txBody>
          <a:bodyPr/>
          <a:lstStyle/>
          <a:p>
            <a:pPr eaLnBrk="1" hangingPunct="1"/>
            <a:r>
              <a:rPr lang="zh-TW" altLang="en-US" sz="3600" dirty="0" smtClean="0"/>
              <a:t>某種點心麵的營養資料</a:t>
            </a:r>
          </a:p>
        </p:txBody>
      </p:sp>
      <p:sp>
        <p:nvSpPr>
          <p:cNvPr id="6" name="矩形圖說文字 5"/>
          <p:cNvSpPr/>
          <p:nvPr/>
        </p:nvSpPr>
        <p:spPr bwMode="auto">
          <a:xfrm>
            <a:off x="5148064" y="3464456"/>
            <a:ext cx="3528392" cy="3007256"/>
          </a:xfrm>
          <a:prstGeom prst="wedgeRectCallout">
            <a:avLst>
              <a:gd name="adj1" fmla="val -59824"/>
              <a:gd name="adj2" fmla="val 42159"/>
            </a:avLst>
          </a:prstGeom>
          <a:solidFill>
            <a:srgbClr val="BBFDC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dirty="0" smtClean="0"/>
              <a:t>我們建議高小學生的鈉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攝入量為每日不多於</a:t>
            </a:r>
            <a:endParaRPr lang="en-US" altLang="zh-TW" dirty="0" smtClean="0"/>
          </a:p>
          <a:p>
            <a:pPr algn="ctr"/>
            <a:r>
              <a:rPr lang="en-US" altLang="zh-TW" dirty="0" smtClean="0"/>
              <a:t>1600</a:t>
            </a:r>
            <a:r>
              <a:rPr lang="zh-TW" altLang="en-US" dirty="0" smtClean="0"/>
              <a:t>毫克。</a:t>
            </a:r>
            <a:r>
              <a:rPr lang="zh-TW" altLang="zh-HK" dirty="0" smtClean="0"/>
              <a:t>以每茶匙</a:t>
            </a:r>
            <a:endParaRPr lang="en-US" altLang="zh-TW" dirty="0" smtClean="0"/>
          </a:p>
          <a:p>
            <a:pPr algn="ctr"/>
            <a:r>
              <a:rPr lang="zh-TW" altLang="zh-HK" dirty="0" smtClean="0"/>
              <a:t>鹽含有</a:t>
            </a:r>
            <a:r>
              <a:rPr lang="en-US" altLang="zh-HK" dirty="0" smtClean="0"/>
              <a:t>2000</a:t>
            </a:r>
            <a:r>
              <a:rPr lang="zh-TW" altLang="zh-HK" dirty="0" smtClean="0"/>
              <a:t>毫克鈉</a:t>
            </a:r>
            <a:endParaRPr lang="en-US" altLang="zh-TW" dirty="0" smtClean="0"/>
          </a:p>
          <a:p>
            <a:pPr algn="ctr"/>
            <a:r>
              <a:rPr lang="zh-TW" altLang="zh-HK" dirty="0" smtClean="0"/>
              <a:t>計算，</a:t>
            </a:r>
            <a:r>
              <a:rPr lang="zh-TW" altLang="en-US" dirty="0" smtClean="0"/>
              <a:t>吃一包這種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點心麵相等於攝取</a:t>
            </a:r>
            <a:endParaRPr lang="en-US" altLang="zh-TW" dirty="0" smtClean="0"/>
          </a:p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超過半</a:t>
            </a:r>
            <a:r>
              <a:rPr lang="zh-HK" altLang="en-US" dirty="0" smtClean="0">
                <a:solidFill>
                  <a:srgbClr val="FF0000"/>
                </a:solidFill>
              </a:rPr>
              <a:t>茶匙</a:t>
            </a:r>
            <a:r>
              <a:rPr lang="zh-HK" altLang="en-US" dirty="0" smtClean="0"/>
              <a:t>鹽</a:t>
            </a:r>
            <a:r>
              <a:rPr lang="zh-TW" altLang="en-US" dirty="0" smtClean="0"/>
              <a:t>，最好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以</a:t>
            </a:r>
            <a:r>
              <a:rPr lang="zh-TW" altLang="zh-HK" dirty="0" smtClean="0"/>
              <a:t>其他健康小食代替！</a:t>
            </a:r>
            <a:endParaRPr lang="zh-HK" altLang="en-US" dirty="0"/>
          </a:p>
        </p:txBody>
      </p:sp>
      <p:pic>
        <p:nvPicPr>
          <p:cNvPr id="11" name="圖片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764931">
            <a:off x="5256391" y="1042953"/>
            <a:ext cx="3227387" cy="169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7096293" y="2420888"/>
            <a:ext cx="1548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effectLst>
                  <a:glow rad="114300">
                    <a:schemeClr val="bg1"/>
                  </a:glow>
                </a:effectLst>
              </a:rPr>
              <a:t>半</a:t>
            </a:r>
            <a:r>
              <a:rPr lang="zh-TW" altLang="zh-HK" dirty="0" smtClean="0"/>
              <a:t>茶匙鹽</a:t>
            </a:r>
            <a:endParaRPr lang="zh-HK" altLang="en-US" dirty="0">
              <a:effectLst>
                <a:glow rad="1143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051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2080" y="1299810"/>
            <a:ext cx="3528392" cy="2345214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769958"/>
              </p:ext>
            </p:extLst>
          </p:nvPr>
        </p:nvGraphicFramePr>
        <p:xfrm>
          <a:off x="827584" y="1484784"/>
          <a:ext cx="4032448" cy="51816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386551">
                  <a:extLst>
                    <a:ext uri="{9D8B030D-6E8A-4147-A177-3AD203B41FA5}">
                      <a16:colId xmlns:a16="http://schemas.microsoft.com/office/drawing/2014/main" val="590320866"/>
                    </a:ext>
                  </a:extLst>
                </a:gridCol>
                <a:gridCol w="1645897">
                  <a:extLst>
                    <a:ext uri="{9D8B030D-6E8A-4147-A177-3AD203B41FA5}">
                      <a16:colId xmlns:a16="http://schemas.microsoft.com/office/drawing/2014/main" val="2517121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latin typeface="Arial Narrow" panose="020B0606020202030204" pitchFamily="34" charset="0"/>
                        </a:rPr>
                        <a:t>Per</a:t>
                      </a:r>
                      <a:r>
                        <a:rPr lang="en-US" altLang="zh-TW" sz="2800" baseline="0" dirty="0" smtClean="0">
                          <a:latin typeface="Arial Narrow" panose="020B0606020202030204" pitchFamily="34" charset="0"/>
                        </a:rPr>
                        <a:t> 100 g </a:t>
                      </a:r>
                      <a:r>
                        <a:rPr lang="zh-TW" altLang="en-US" sz="2800" dirty="0" smtClean="0"/>
                        <a:t>每百克</a:t>
                      </a:r>
                      <a:endParaRPr lang="zh-HK" altLang="en-US" sz="28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390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</a:rPr>
                        <a:t>能量</a:t>
                      </a:r>
                      <a:endParaRPr lang="zh-HK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</a:rPr>
                        <a:t>249</a:t>
                      </a: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</a:rPr>
                        <a:t>千卡</a:t>
                      </a:r>
                      <a:endParaRPr lang="zh-HK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764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蛋白質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10.1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072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總脂肪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4.1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453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6700" indent="-2667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dirty="0" smtClean="0"/>
                        <a:t>飽和脂肪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2.0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017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6700" indent="-2667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dirty="0" smtClean="0"/>
                        <a:t>反式脂肪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0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876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碳水化合物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46.7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254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6700" indent="-2667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dirty="0" smtClean="0">
                          <a:solidFill>
                            <a:srgbClr val="FF0000"/>
                          </a:solidFill>
                        </a:rPr>
                        <a:t>膳食纖維</a:t>
                      </a:r>
                      <a:endParaRPr lang="zh-HK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3.9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453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6700" indent="-2667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dirty="0" smtClean="0"/>
                        <a:t>糖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2.1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522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鈉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460</a:t>
                      </a:r>
                      <a:r>
                        <a:rPr lang="zh-TW" altLang="en-US" sz="2800" dirty="0" smtClean="0"/>
                        <a:t>毫克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736462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20688"/>
            <a:ext cx="4921340" cy="782742"/>
          </a:xfrm>
        </p:spPr>
        <p:txBody>
          <a:bodyPr/>
          <a:lstStyle/>
          <a:p>
            <a:pPr eaLnBrk="1" hangingPunct="1"/>
            <a:r>
              <a:rPr lang="zh-TW" altLang="en-US" sz="3600" dirty="0" smtClean="0"/>
              <a:t>某種麵包的營養資料</a:t>
            </a:r>
          </a:p>
        </p:txBody>
      </p:sp>
      <p:sp>
        <p:nvSpPr>
          <p:cNvPr id="6" name="矩形圖說文字 5"/>
          <p:cNvSpPr/>
          <p:nvPr/>
        </p:nvSpPr>
        <p:spPr bwMode="auto">
          <a:xfrm>
            <a:off x="5292080" y="3861048"/>
            <a:ext cx="3528392" cy="2376264"/>
          </a:xfrm>
          <a:prstGeom prst="wedgeRectCallout">
            <a:avLst>
              <a:gd name="adj1" fmla="val -64655"/>
              <a:gd name="adj2" fmla="val 14946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dirty="0"/>
              <a:t>假如我吃</a:t>
            </a:r>
            <a:r>
              <a:rPr lang="zh-TW" altLang="en-US" dirty="0" smtClean="0"/>
              <a:t>了</a:t>
            </a:r>
            <a:r>
              <a:rPr lang="en-US" altLang="zh-TW" dirty="0" smtClean="0"/>
              <a:t>2</a:t>
            </a:r>
            <a:r>
              <a:rPr lang="zh-TW" altLang="en-US" dirty="0" smtClean="0"/>
              <a:t>片這種麵包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會攝取多少纖維素？先量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度重量，得出</a:t>
            </a:r>
            <a:r>
              <a:rPr lang="en-US" altLang="zh-TW" dirty="0" smtClean="0"/>
              <a:t>90</a:t>
            </a:r>
            <a:r>
              <a:rPr lang="zh-TW" altLang="en-US" dirty="0" smtClean="0"/>
              <a:t>克，再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將左</a:t>
            </a:r>
            <a:r>
              <a:rPr lang="zh-TW" altLang="en-US" dirty="0"/>
              <a:t>圖顯示</a:t>
            </a:r>
            <a:r>
              <a:rPr lang="zh-TW" altLang="en-US" dirty="0" smtClean="0"/>
              <a:t>的資料乘</a:t>
            </a:r>
            <a:r>
              <a:rPr lang="en-US" altLang="zh-TW" dirty="0" smtClean="0"/>
              <a:t>0.9</a:t>
            </a:r>
            <a:r>
              <a:rPr lang="zh-TW" altLang="en-US" dirty="0" smtClean="0"/>
              <a:t>，</a:t>
            </a:r>
            <a:endParaRPr lang="en-US" altLang="zh-TW" dirty="0"/>
          </a:p>
          <a:p>
            <a:pPr algn="ctr"/>
            <a:r>
              <a:rPr lang="zh-TW" altLang="en-US" dirty="0"/>
              <a:t>就知道</a:t>
            </a:r>
            <a:r>
              <a:rPr lang="zh-TW" altLang="en-US" dirty="0" smtClean="0"/>
              <a:t>我會攝取</a:t>
            </a:r>
            <a:r>
              <a:rPr lang="en-US" altLang="zh-TW" dirty="0" smtClean="0"/>
              <a:t>3.5</a:t>
            </a:r>
            <a:r>
              <a:rPr lang="zh-TW" altLang="en-US" dirty="0" smtClean="0"/>
              <a:t>克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纖維素</a:t>
            </a:r>
            <a:r>
              <a:rPr lang="zh-TW" altLang="en-US" dirty="0"/>
              <a:t>。</a:t>
            </a:r>
            <a:endParaRPr lang="zh-HK" altLang="en-US" dirty="0"/>
          </a:p>
        </p:txBody>
      </p:sp>
      <p:sp>
        <p:nvSpPr>
          <p:cNvPr id="8" name="矩形 7"/>
          <p:cNvSpPr/>
          <p:nvPr/>
        </p:nvSpPr>
        <p:spPr>
          <a:xfrm>
            <a:off x="7956376" y="1382971"/>
            <a:ext cx="864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effectLst>
                  <a:glow rad="114300">
                    <a:schemeClr val="bg1"/>
                  </a:glow>
                </a:effectLst>
              </a:rPr>
              <a:t>90</a:t>
            </a:r>
            <a:r>
              <a:rPr lang="zh-TW" altLang="en-US" dirty="0" smtClean="0">
                <a:effectLst>
                  <a:glow rad="114300">
                    <a:schemeClr val="bg1"/>
                  </a:glow>
                </a:effectLst>
              </a:rPr>
              <a:t>克</a:t>
            </a:r>
            <a:endParaRPr lang="zh-HK" altLang="en-US" dirty="0">
              <a:effectLst>
                <a:glow rad="1143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524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907329"/>
              </p:ext>
            </p:extLst>
          </p:nvPr>
        </p:nvGraphicFramePr>
        <p:xfrm>
          <a:off x="827584" y="1484784"/>
          <a:ext cx="4032448" cy="51816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386551">
                  <a:extLst>
                    <a:ext uri="{9D8B030D-6E8A-4147-A177-3AD203B41FA5}">
                      <a16:colId xmlns:a16="http://schemas.microsoft.com/office/drawing/2014/main" val="590320866"/>
                    </a:ext>
                  </a:extLst>
                </a:gridCol>
                <a:gridCol w="1645897">
                  <a:extLst>
                    <a:ext uri="{9D8B030D-6E8A-4147-A177-3AD203B41FA5}">
                      <a16:colId xmlns:a16="http://schemas.microsoft.com/office/drawing/2014/main" val="2517121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latin typeface="Arial Narrow" panose="020B0606020202030204" pitchFamily="34" charset="0"/>
                        </a:rPr>
                        <a:t>Per</a:t>
                      </a:r>
                      <a:r>
                        <a:rPr lang="en-US" altLang="zh-TW" sz="2800" baseline="0" dirty="0" smtClean="0">
                          <a:latin typeface="Arial Narrow" panose="020B0606020202030204" pitchFamily="34" charset="0"/>
                        </a:rPr>
                        <a:t> 100 g</a:t>
                      </a:r>
                      <a:r>
                        <a:rPr lang="en-US" altLang="zh-TW" sz="2800" baseline="0" dirty="0" smtClean="0"/>
                        <a:t> </a:t>
                      </a:r>
                      <a:r>
                        <a:rPr lang="zh-TW" altLang="en-US" sz="2800" dirty="0" smtClean="0"/>
                        <a:t>每百克</a:t>
                      </a:r>
                      <a:endParaRPr lang="zh-HK" altLang="en-US" sz="28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390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能量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249</a:t>
                      </a:r>
                      <a:r>
                        <a:rPr lang="zh-TW" altLang="en-US" sz="2800" dirty="0" smtClean="0"/>
                        <a:t>千卡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764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蛋白質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10.1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072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總脂肪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4.1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453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6700" indent="-2667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dirty="0" smtClean="0"/>
                        <a:t>飽和脂肪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2.0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017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6700" indent="-2667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dirty="0" smtClean="0"/>
                        <a:t>反式脂肪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0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876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碳水化合物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46.7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254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6700" indent="-2667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dirty="0" smtClean="0">
                          <a:solidFill>
                            <a:srgbClr val="FF0000"/>
                          </a:solidFill>
                        </a:rPr>
                        <a:t>膳食纖維</a:t>
                      </a:r>
                      <a:endParaRPr lang="zh-HK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3.9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453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6700" indent="-2667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dirty="0" smtClean="0"/>
                        <a:t>糖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2.1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522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鈉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460</a:t>
                      </a:r>
                      <a:r>
                        <a:rPr lang="zh-TW" altLang="en-US" sz="2800" dirty="0" smtClean="0"/>
                        <a:t>毫克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736462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20688"/>
            <a:ext cx="4921340" cy="782742"/>
          </a:xfrm>
        </p:spPr>
        <p:txBody>
          <a:bodyPr/>
          <a:lstStyle/>
          <a:p>
            <a:pPr eaLnBrk="1" hangingPunct="1"/>
            <a:r>
              <a:rPr lang="zh-TW" altLang="en-US" sz="3600" dirty="0" smtClean="0"/>
              <a:t>某種麵包的營養資料</a:t>
            </a:r>
          </a:p>
        </p:txBody>
      </p:sp>
      <p:sp>
        <p:nvSpPr>
          <p:cNvPr id="6" name="矩形圖說文字 5"/>
          <p:cNvSpPr/>
          <p:nvPr/>
        </p:nvSpPr>
        <p:spPr bwMode="auto">
          <a:xfrm>
            <a:off x="5148064" y="2331865"/>
            <a:ext cx="3528392" cy="3487437"/>
          </a:xfrm>
          <a:prstGeom prst="wedgeRectCallout">
            <a:avLst>
              <a:gd name="adj1" fmla="val -61420"/>
              <a:gd name="adj2" fmla="val 37362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dirty="0"/>
              <a:t>雖然「纖維素」含量</a:t>
            </a:r>
            <a:r>
              <a:rPr lang="zh-TW" altLang="en-US" dirty="0" smtClean="0"/>
              <a:t>並</a:t>
            </a:r>
            <a:endParaRPr lang="en-US" altLang="zh-TW" dirty="0" smtClean="0"/>
          </a:p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不是</a:t>
            </a:r>
            <a:r>
              <a:rPr lang="zh-TW" altLang="en-US" dirty="0" smtClean="0"/>
              <a:t>法例要求</a:t>
            </a:r>
            <a:r>
              <a:rPr lang="zh-TW" altLang="en-US" dirty="0"/>
              <a:t>所有</a:t>
            </a:r>
            <a:r>
              <a:rPr lang="zh-TW" altLang="en-US" dirty="0" smtClean="0"/>
              <a:t>食品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必須</a:t>
            </a:r>
            <a:r>
              <a:rPr lang="zh-TW" altLang="en-US" dirty="0"/>
              <a:t>列明</a:t>
            </a:r>
            <a:r>
              <a:rPr lang="zh-TW" altLang="en-US" dirty="0" smtClean="0"/>
              <a:t>的資料，但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有些包裝麵包也</a:t>
            </a:r>
            <a:r>
              <a:rPr lang="zh-TW" altLang="en-US" dirty="0"/>
              <a:t>會</a:t>
            </a:r>
            <a:r>
              <a:rPr lang="zh-TW" altLang="en-US" dirty="0" smtClean="0"/>
              <a:t>提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供</a:t>
            </a:r>
            <a:r>
              <a:rPr lang="zh-TW" altLang="en-US" dirty="0"/>
              <a:t>這項</a:t>
            </a:r>
            <a:r>
              <a:rPr lang="zh-TW" altLang="en-US" dirty="0" smtClean="0"/>
              <a:t>資料，供消費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參考。每百克食物含有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超過</a:t>
            </a:r>
            <a:r>
              <a:rPr lang="en-US" altLang="zh-TW" dirty="0" smtClean="0">
                <a:solidFill>
                  <a:srgbClr val="FF0000"/>
                </a:solidFill>
              </a:rPr>
              <a:t>3</a:t>
            </a:r>
            <a:r>
              <a:rPr lang="zh-TW" altLang="en-US" dirty="0" smtClean="0">
                <a:solidFill>
                  <a:srgbClr val="FF0000"/>
                </a:solidFill>
              </a:rPr>
              <a:t>克</a:t>
            </a:r>
            <a:r>
              <a:rPr lang="zh-TW" altLang="en-US" dirty="0" smtClean="0"/>
              <a:t>纖維素的種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類，均屬於良好的纖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維素來源。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9844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980727"/>
            <a:ext cx="4921340" cy="782742"/>
          </a:xfrm>
        </p:spPr>
        <p:txBody>
          <a:bodyPr/>
          <a:lstStyle/>
          <a:p>
            <a:pPr eaLnBrk="1" hangingPunct="1"/>
            <a:r>
              <a:rPr lang="zh-TW" altLang="en-US" sz="3600" dirty="0" smtClean="0"/>
              <a:t>某種橙汁飲品的成分表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6272" y="908720"/>
            <a:ext cx="2783623" cy="2376264"/>
          </a:xfrm>
          <a:prstGeom prst="rect">
            <a:avLst/>
          </a:prstGeom>
        </p:spPr>
      </p:pic>
      <p:sp>
        <p:nvSpPr>
          <p:cNvPr id="11" name="矩形圖說文字 10"/>
          <p:cNvSpPr/>
          <p:nvPr/>
        </p:nvSpPr>
        <p:spPr bwMode="auto">
          <a:xfrm>
            <a:off x="5454254" y="3429000"/>
            <a:ext cx="3193799" cy="3129804"/>
          </a:xfrm>
          <a:prstGeom prst="wedgeRectCallout">
            <a:avLst>
              <a:gd name="adj1" fmla="val -63269"/>
              <a:gd name="adj2" fmla="val 24992"/>
            </a:avLst>
          </a:prstGeom>
          <a:solidFill>
            <a:srgbClr val="FF99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dirty="0"/>
              <a:t>假如我喝一杯這</a:t>
            </a:r>
            <a:r>
              <a:rPr lang="zh-TW" altLang="en-US" dirty="0" smtClean="0"/>
              <a:t>種橙汁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會攝取多少糖？先量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容量，得出</a:t>
            </a:r>
            <a:r>
              <a:rPr lang="en-US" altLang="zh-TW" dirty="0" smtClean="0"/>
              <a:t>240</a:t>
            </a:r>
            <a:r>
              <a:rPr lang="zh-TW" altLang="en-US" dirty="0" smtClean="0"/>
              <a:t>毫升，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再將標籤上的數值乘</a:t>
            </a:r>
            <a:endParaRPr lang="en-US" altLang="zh-TW" dirty="0" smtClean="0"/>
          </a:p>
          <a:p>
            <a:pPr algn="ctr"/>
            <a:r>
              <a:rPr lang="en-US" altLang="zh-TW" dirty="0" smtClean="0"/>
              <a:t>2.4</a:t>
            </a:r>
            <a:r>
              <a:rPr lang="zh-TW" altLang="en-US" dirty="0" smtClean="0"/>
              <a:t>，就知道我會攝取</a:t>
            </a:r>
            <a:endParaRPr lang="en-US" altLang="zh-TW" dirty="0" smtClean="0"/>
          </a:p>
          <a:p>
            <a:pPr algn="ctr"/>
            <a:r>
              <a:rPr lang="en-US" altLang="zh-TW" dirty="0" smtClean="0"/>
              <a:t>20.4</a:t>
            </a:r>
            <a:r>
              <a:rPr lang="zh-TW" altLang="en-US" dirty="0" smtClean="0"/>
              <a:t>克糖。</a:t>
            </a:r>
            <a:r>
              <a:rPr lang="zh-TW" altLang="en-US" b="1" dirty="0" smtClean="0">
                <a:solidFill>
                  <a:schemeClr val="bg1"/>
                </a:solidFill>
              </a:rPr>
              <a:t>但我不知道</a:t>
            </a:r>
            <a:endParaRPr lang="en-US" altLang="zh-TW" b="1" dirty="0" smtClean="0">
              <a:solidFill>
                <a:schemeClr val="bg1"/>
              </a:solidFill>
            </a:endParaRPr>
          </a:p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這些糖是來自天然果汁，</a:t>
            </a:r>
            <a:endParaRPr lang="en-US" altLang="zh-TW" b="1" dirty="0" smtClean="0">
              <a:solidFill>
                <a:schemeClr val="bg1"/>
              </a:solidFill>
            </a:endParaRPr>
          </a:p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還是後期加入的砂糖。</a:t>
            </a:r>
            <a:endParaRPr lang="zh-HK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372320"/>
              </p:ext>
            </p:extLst>
          </p:nvPr>
        </p:nvGraphicFramePr>
        <p:xfrm>
          <a:off x="1115616" y="1895364"/>
          <a:ext cx="3960440" cy="46634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343934">
                  <a:extLst>
                    <a:ext uri="{9D8B030D-6E8A-4147-A177-3AD203B41FA5}">
                      <a16:colId xmlns:a16="http://schemas.microsoft.com/office/drawing/2014/main" val="590320866"/>
                    </a:ext>
                  </a:extLst>
                </a:gridCol>
                <a:gridCol w="1616506">
                  <a:extLst>
                    <a:ext uri="{9D8B030D-6E8A-4147-A177-3AD203B41FA5}">
                      <a16:colId xmlns:a16="http://schemas.microsoft.com/office/drawing/2014/main" val="2517121896"/>
                    </a:ext>
                  </a:extLst>
                </a:gridCol>
              </a:tblGrid>
              <a:tr h="364998">
                <a:tc gridSpan="2">
                  <a:txBody>
                    <a:bodyPr/>
                    <a:lstStyle/>
                    <a:p>
                      <a:pPr algn="r"/>
                      <a:r>
                        <a:rPr lang="zh-TW" altLang="en-US" sz="28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altLang="zh-TW" sz="2800" dirty="0" smtClean="0">
                          <a:latin typeface="Arial Narrow" panose="020B0606020202030204" pitchFamily="34" charset="0"/>
                        </a:rPr>
                        <a:t>Per 100 ml </a:t>
                      </a:r>
                      <a:r>
                        <a:rPr lang="zh-TW" altLang="en-US" sz="2800" dirty="0" smtClean="0"/>
                        <a:t>每百毫升</a:t>
                      </a:r>
                      <a:endParaRPr lang="zh-HK" altLang="en-US" sz="2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390568"/>
                  </a:ext>
                </a:extLst>
              </a:tr>
              <a:tr h="249678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能量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36</a:t>
                      </a:r>
                      <a:r>
                        <a:rPr lang="zh-TW" altLang="en-US" sz="2800" dirty="0" smtClean="0"/>
                        <a:t>千卡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764339"/>
                  </a:ext>
                </a:extLst>
              </a:tr>
              <a:tr h="364998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蛋白質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0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072788"/>
                  </a:ext>
                </a:extLst>
              </a:tr>
              <a:tr h="364998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總脂肪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0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453299"/>
                  </a:ext>
                </a:extLst>
              </a:tr>
              <a:tr h="364998">
                <a:tc>
                  <a:txBody>
                    <a:bodyPr/>
                    <a:lstStyle/>
                    <a:p>
                      <a:pPr marL="266700" indent="-2667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dirty="0" smtClean="0"/>
                        <a:t>飽和脂肪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0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017253"/>
                  </a:ext>
                </a:extLst>
              </a:tr>
              <a:tr h="364998">
                <a:tc>
                  <a:txBody>
                    <a:bodyPr/>
                    <a:lstStyle/>
                    <a:p>
                      <a:pPr marL="266700" indent="-2667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dirty="0" smtClean="0"/>
                        <a:t>反式脂肪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0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876860"/>
                  </a:ext>
                </a:extLst>
              </a:tr>
              <a:tr h="364998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碳水化合物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8.5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254883"/>
                  </a:ext>
                </a:extLst>
              </a:tr>
              <a:tr h="364998">
                <a:tc>
                  <a:txBody>
                    <a:bodyPr/>
                    <a:lstStyle/>
                    <a:p>
                      <a:pPr marL="266700" indent="-2667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dirty="0" smtClean="0">
                          <a:solidFill>
                            <a:srgbClr val="FF0000"/>
                          </a:solidFill>
                        </a:rPr>
                        <a:t>糖</a:t>
                      </a:r>
                      <a:endParaRPr lang="zh-HK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8.5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735377"/>
                  </a:ext>
                </a:extLst>
              </a:tr>
              <a:tr h="364998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鈉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20</a:t>
                      </a:r>
                      <a:r>
                        <a:rPr lang="zh-TW" altLang="en-US" sz="2800" dirty="0" smtClean="0"/>
                        <a:t>毫克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763462"/>
                  </a:ext>
                </a:extLst>
              </a:tr>
            </a:tbl>
          </a:graphicData>
        </a:graphic>
      </p:graphicFrame>
      <p:sp>
        <p:nvSpPr>
          <p:cNvPr id="13" name="矩形 12"/>
          <p:cNvSpPr/>
          <p:nvPr/>
        </p:nvSpPr>
        <p:spPr>
          <a:xfrm>
            <a:off x="7333751" y="2823319"/>
            <a:ext cx="1296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effectLst>
                  <a:glow rad="114300">
                    <a:schemeClr val="bg1"/>
                  </a:glow>
                </a:effectLst>
              </a:rPr>
              <a:t>240</a:t>
            </a:r>
            <a:r>
              <a:rPr lang="zh-TW" altLang="en-US" dirty="0" smtClean="0">
                <a:effectLst>
                  <a:glow rad="114300">
                    <a:schemeClr val="bg1"/>
                  </a:glow>
                </a:effectLst>
              </a:rPr>
              <a:t>毫升</a:t>
            </a:r>
            <a:endParaRPr lang="zh-HK" altLang="en-US" dirty="0">
              <a:effectLst>
                <a:glow rad="1143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723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071"/>
          <a:stretch/>
        </p:blipFill>
        <p:spPr>
          <a:xfrm>
            <a:off x="6444208" y="5033146"/>
            <a:ext cx="2448271" cy="156966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3432" y="3328719"/>
            <a:ext cx="2347039" cy="156286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4502" y="1557006"/>
            <a:ext cx="2335970" cy="1561424"/>
          </a:xfrm>
          <a:prstGeom prst="rect">
            <a:avLst/>
          </a:prstGeom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11560" y="3328719"/>
            <a:ext cx="3168352" cy="156966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成分：</a:t>
            </a:r>
            <a:r>
              <a:rPr lang="zh-TW" altLang="en-US" dirty="0" smtClean="0"/>
              <a:t>水、</a:t>
            </a:r>
            <a:r>
              <a:rPr lang="zh-TW" altLang="en-US" dirty="0"/>
              <a:t>白糖</a:t>
            </a:r>
            <a:r>
              <a:rPr lang="zh-TW" altLang="en-US" dirty="0" smtClean="0"/>
              <a:t>、橙肉、濃縮橙汁、酸度調節劑、調味劑、維他命</a:t>
            </a:r>
            <a:r>
              <a:rPr lang="en-US" altLang="zh-TW" dirty="0" smtClean="0"/>
              <a:t>C</a:t>
            </a:r>
            <a:r>
              <a:rPr lang="zh-TW" altLang="en-US" dirty="0" smtClean="0"/>
              <a:t>、色素。</a:t>
            </a:r>
            <a:endParaRPr lang="zh-TW" altLang="en-US" dirty="0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11560" y="5033146"/>
            <a:ext cx="3168352" cy="156966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成分：</a:t>
            </a:r>
            <a:r>
              <a:rPr lang="zh-TW" altLang="en-US" dirty="0" smtClean="0"/>
              <a:t>水、</a:t>
            </a:r>
            <a:r>
              <a:rPr lang="zh-TW" altLang="en-US" dirty="0"/>
              <a:t>白糖</a:t>
            </a:r>
            <a:r>
              <a:rPr lang="zh-TW" altLang="en-US" dirty="0" smtClean="0"/>
              <a:t>、蘋果肉</a:t>
            </a:r>
            <a:r>
              <a:rPr lang="zh-TW" altLang="en-US" dirty="0"/>
              <a:t>、濃縮</a:t>
            </a:r>
            <a:r>
              <a:rPr lang="zh-TW" altLang="en-US" dirty="0" smtClean="0"/>
              <a:t>蘋果汁、酸度調節劑、調味劑、抗氧化劑、色素。</a:t>
            </a:r>
            <a:endParaRPr lang="zh-TW" altLang="en-US" dirty="0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11560" y="1549721"/>
            <a:ext cx="3168352" cy="156966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成分：</a:t>
            </a:r>
            <a:r>
              <a:rPr lang="zh-TW" altLang="en-US" dirty="0" smtClean="0"/>
              <a:t>水、蔗糖、黑加侖子汁、維他命</a:t>
            </a:r>
            <a:r>
              <a:rPr lang="en-US" altLang="zh-TW" dirty="0" smtClean="0"/>
              <a:t>C</a:t>
            </a:r>
            <a:r>
              <a:rPr lang="zh-TW" altLang="en-US" dirty="0" smtClean="0"/>
              <a:t>、防腐劑、酸度調節劑、色素。</a:t>
            </a:r>
            <a:endParaRPr lang="zh-TW" alt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7" y="667259"/>
            <a:ext cx="8280919" cy="740898"/>
          </a:xfrm>
          <a:noFill/>
        </p:spPr>
        <p:txBody>
          <a:bodyPr/>
          <a:lstStyle/>
          <a:p>
            <a:pPr eaLnBrk="1" hangingPunct="1"/>
            <a:r>
              <a:rPr lang="zh-TW" altLang="en-US" sz="3600" dirty="0" smtClean="0"/>
              <a:t>將三種成分表與所屬</a:t>
            </a:r>
            <a:r>
              <a:rPr lang="zh-TW" altLang="en-US" sz="3600" dirty="0" smtClean="0"/>
              <a:t>的飲</a:t>
            </a:r>
            <a:r>
              <a:rPr lang="zh-TW" altLang="en-US" sz="3600" dirty="0" smtClean="0"/>
              <a:t>品連起來</a:t>
            </a:r>
          </a:p>
        </p:txBody>
      </p:sp>
      <p:sp>
        <p:nvSpPr>
          <p:cNvPr id="11" name="矩形 10"/>
          <p:cNvSpPr/>
          <p:nvPr/>
        </p:nvSpPr>
        <p:spPr>
          <a:xfrm>
            <a:off x="7956376" y="2001034"/>
            <a:ext cx="8762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 smtClean="0">
                <a:effectLst>
                  <a:glow rad="127000">
                    <a:schemeClr val="bg1"/>
                  </a:glow>
                </a:effectLst>
              </a:rPr>
              <a:t>橙汁</a:t>
            </a:r>
            <a:r>
              <a:rPr lang="zh-TW" altLang="en-US" sz="2000" dirty="0">
                <a:effectLst>
                  <a:glow rad="127000">
                    <a:schemeClr val="bg1"/>
                  </a:glow>
                </a:effectLst>
              </a:rPr>
              <a:t>飲品</a:t>
            </a:r>
            <a:endParaRPr lang="zh-HK" altLang="en-US" sz="2000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890727" y="3873242"/>
            <a:ext cx="10017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 smtClean="0">
                <a:effectLst>
                  <a:glow rad="127000">
                    <a:schemeClr val="bg1"/>
                  </a:glow>
                </a:effectLst>
              </a:rPr>
              <a:t>蘋果汁</a:t>
            </a:r>
            <a:r>
              <a:rPr lang="zh-TW" altLang="en-US" sz="2000" dirty="0">
                <a:effectLst>
                  <a:glow rad="127000">
                    <a:schemeClr val="bg1"/>
                  </a:glow>
                </a:effectLst>
              </a:rPr>
              <a:t>飲品</a:t>
            </a:r>
            <a:endParaRPr lang="zh-HK" altLang="en-US" sz="2000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804254" y="5365665"/>
            <a:ext cx="11602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 smtClean="0">
                <a:effectLst>
                  <a:glow rad="127000">
                    <a:schemeClr val="bg1"/>
                  </a:glow>
                </a:effectLst>
              </a:rPr>
              <a:t>黑加侖子汁</a:t>
            </a:r>
            <a:endParaRPr lang="en-US" altLang="zh-TW" sz="2000" dirty="0" smtClean="0">
              <a:effectLst>
                <a:glow rad="127000">
                  <a:schemeClr val="bg1"/>
                </a:glow>
              </a:effectLst>
            </a:endParaRPr>
          </a:p>
          <a:p>
            <a:pPr algn="ctr"/>
            <a:r>
              <a:rPr lang="zh-TW" altLang="en-US" sz="2000" dirty="0" smtClean="0">
                <a:effectLst>
                  <a:glow rad="127000">
                    <a:schemeClr val="bg1"/>
                  </a:glow>
                </a:effectLst>
              </a:rPr>
              <a:t>飲</a:t>
            </a:r>
            <a:r>
              <a:rPr lang="zh-TW" altLang="en-US" sz="2000" dirty="0">
                <a:effectLst>
                  <a:glow rad="127000">
                    <a:schemeClr val="bg1"/>
                  </a:glow>
                </a:effectLst>
              </a:rPr>
              <a:t>品</a:t>
            </a:r>
            <a:endParaRPr lang="zh-HK" altLang="en-US" sz="2000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4" name="橢圓 13"/>
          <p:cNvSpPr/>
          <p:nvPr/>
        </p:nvSpPr>
        <p:spPr bwMode="auto">
          <a:xfrm>
            <a:off x="3923928" y="2260322"/>
            <a:ext cx="144016" cy="160566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rgbClr val="F6F1E6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新細明體" charset="-120"/>
            </a:endParaRPr>
          </a:p>
        </p:txBody>
      </p:sp>
      <p:sp>
        <p:nvSpPr>
          <p:cNvPr id="15" name="橢圓 14"/>
          <p:cNvSpPr/>
          <p:nvPr/>
        </p:nvSpPr>
        <p:spPr bwMode="auto">
          <a:xfrm>
            <a:off x="3923928" y="3976538"/>
            <a:ext cx="144016" cy="160566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rgbClr val="F6F1E6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新細明體" charset="-120"/>
            </a:endParaRPr>
          </a:p>
        </p:txBody>
      </p:sp>
      <p:sp>
        <p:nvSpPr>
          <p:cNvPr id="16" name="橢圓 15"/>
          <p:cNvSpPr/>
          <p:nvPr/>
        </p:nvSpPr>
        <p:spPr bwMode="auto">
          <a:xfrm>
            <a:off x="3923928" y="5692754"/>
            <a:ext cx="144016" cy="160566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rgbClr val="F6F1E6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新細明體" charset="-120"/>
            </a:endParaRPr>
          </a:p>
        </p:txBody>
      </p:sp>
      <p:sp>
        <p:nvSpPr>
          <p:cNvPr id="17" name="橢圓 16"/>
          <p:cNvSpPr/>
          <p:nvPr/>
        </p:nvSpPr>
        <p:spPr bwMode="auto">
          <a:xfrm>
            <a:off x="6156176" y="3988514"/>
            <a:ext cx="144016" cy="160566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rgbClr val="F6F1E6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新細明體" charset="-120"/>
            </a:endParaRPr>
          </a:p>
        </p:txBody>
      </p:sp>
      <p:sp>
        <p:nvSpPr>
          <p:cNvPr id="18" name="橢圓 17"/>
          <p:cNvSpPr/>
          <p:nvPr/>
        </p:nvSpPr>
        <p:spPr bwMode="auto">
          <a:xfrm>
            <a:off x="6156176" y="5716706"/>
            <a:ext cx="144016" cy="160566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rgbClr val="F6F1E6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新細明體" charset="-120"/>
            </a:endParaRPr>
          </a:p>
        </p:txBody>
      </p:sp>
      <p:sp>
        <p:nvSpPr>
          <p:cNvPr id="19" name="橢圓 18"/>
          <p:cNvSpPr/>
          <p:nvPr/>
        </p:nvSpPr>
        <p:spPr bwMode="auto">
          <a:xfrm>
            <a:off x="6156176" y="2276872"/>
            <a:ext cx="144016" cy="160566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rgbClr val="F6F1E6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731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  <p:bldP spid="9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接點 2"/>
          <p:cNvCxnSpPr>
            <a:endCxn id="18" idx="5"/>
          </p:cNvCxnSpPr>
          <p:nvPr/>
        </p:nvCxnSpPr>
        <p:spPr bwMode="auto">
          <a:xfrm>
            <a:off x="4017027" y="2355844"/>
            <a:ext cx="2262074" cy="349791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直線接點 22"/>
          <p:cNvCxnSpPr/>
          <p:nvPr/>
        </p:nvCxnSpPr>
        <p:spPr bwMode="auto">
          <a:xfrm flipV="1">
            <a:off x="3995936" y="2348880"/>
            <a:ext cx="2283165" cy="170794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直線接點 27"/>
          <p:cNvCxnSpPr/>
          <p:nvPr/>
        </p:nvCxnSpPr>
        <p:spPr bwMode="auto">
          <a:xfrm flipV="1">
            <a:off x="4033385" y="4095331"/>
            <a:ext cx="2160240" cy="165117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071"/>
          <a:stretch/>
        </p:blipFill>
        <p:spPr>
          <a:xfrm>
            <a:off x="6444208" y="5033146"/>
            <a:ext cx="2448271" cy="156966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3432" y="3328719"/>
            <a:ext cx="2347039" cy="156286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4502" y="1557006"/>
            <a:ext cx="2335970" cy="1561424"/>
          </a:xfrm>
          <a:prstGeom prst="rect">
            <a:avLst/>
          </a:prstGeom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11560" y="3328719"/>
            <a:ext cx="3168352" cy="156966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成分：</a:t>
            </a:r>
            <a:r>
              <a:rPr lang="zh-TW" altLang="en-US" dirty="0" smtClean="0"/>
              <a:t>水、</a:t>
            </a:r>
            <a:r>
              <a:rPr lang="zh-TW" altLang="en-US" b="1" dirty="0">
                <a:solidFill>
                  <a:srgbClr val="FF0000"/>
                </a:solidFill>
              </a:rPr>
              <a:t>白糖</a:t>
            </a:r>
            <a:r>
              <a:rPr lang="zh-TW" altLang="en-US" dirty="0" smtClean="0"/>
              <a:t>、橙肉、濃縮橙汁、酸度調節劑、調味劑、維他命</a:t>
            </a:r>
            <a:r>
              <a:rPr lang="en-US" altLang="zh-TW" dirty="0" smtClean="0"/>
              <a:t>C</a:t>
            </a:r>
            <a:r>
              <a:rPr lang="zh-TW" altLang="en-US" dirty="0" smtClean="0"/>
              <a:t>、色素。</a:t>
            </a:r>
            <a:endParaRPr lang="zh-TW" altLang="en-US" dirty="0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11560" y="5033146"/>
            <a:ext cx="3168352" cy="156966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成分：</a:t>
            </a:r>
            <a:r>
              <a:rPr lang="zh-TW" altLang="en-US" dirty="0" smtClean="0"/>
              <a:t>水、</a:t>
            </a:r>
            <a:r>
              <a:rPr lang="zh-TW" altLang="en-US" b="1" dirty="0">
                <a:solidFill>
                  <a:srgbClr val="FF0000"/>
                </a:solidFill>
              </a:rPr>
              <a:t>白糖</a:t>
            </a:r>
            <a:r>
              <a:rPr lang="zh-TW" altLang="en-US" dirty="0" smtClean="0"/>
              <a:t>、蘋果肉</a:t>
            </a:r>
            <a:r>
              <a:rPr lang="zh-TW" altLang="en-US" dirty="0"/>
              <a:t>、濃縮</a:t>
            </a:r>
            <a:r>
              <a:rPr lang="zh-TW" altLang="en-US" dirty="0" smtClean="0"/>
              <a:t>蘋果汁、酸度調節劑、調味劑、抗氧化劑、色素。</a:t>
            </a:r>
            <a:endParaRPr lang="zh-TW" altLang="en-US" dirty="0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11560" y="1549721"/>
            <a:ext cx="3168352" cy="156966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成分：</a:t>
            </a:r>
            <a:r>
              <a:rPr lang="zh-TW" altLang="en-US" dirty="0" smtClean="0"/>
              <a:t>水、</a:t>
            </a:r>
            <a:r>
              <a:rPr lang="zh-TW" altLang="en-US" b="1" dirty="0" smtClean="0">
                <a:solidFill>
                  <a:srgbClr val="FF0000"/>
                </a:solidFill>
              </a:rPr>
              <a:t>蔗糖</a:t>
            </a:r>
            <a:r>
              <a:rPr lang="zh-TW" altLang="en-US" dirty="0" smtClean="0"/>
              <a:t>、黑加侖子汁、維他命</a:t>
            </a:r>
            <a:r>
              <a:rPr lang="en-US" altLang="zh-TW" dirty="0" smtClean="0"/>
              <a:t>C</a:t>
            </a:r>
            <a:r>
              <a:rPr lang="zh-TW" altLang="en-US" dirty="0" smtClean="0"/>
              <a:t>、防腐劑、酸度調節劑、色素。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7956376" y="2001034"/>
            <a:ext cx="8762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 smtClean="0">
                <a:effectLst>
                  <a:glow rad="127000">
                    <a:schemeClr val="bg1"/>
                  </a:glow>
                </a:effectLst>
              </a:rPr>
              <a:t>橙汁</a:t>
            </a:r>
            <a:r>
              <a:rPr lang="zh-TW" altLang="en-US" sz="2000" dirty="0">
                <a:effectLst>
                  <a:glow rad="127000">
                    <a:schemeClr val="bg1"/>
                  </a:glow>
                </a:effectLst>
              </a:rPr>
              <a:t>飲品</a:t>
            </a:r>
            <a:endParaRPr lang="zh-HK" altLang="en-US" sz="2000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890727" y="3873242"/>
            <a:ext cx="10017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 smtClean="0">
                <a:effectLst>
                  <a:glow rad="127000">
                    <a:schemeClr val="bg1"/>
                  </a:glow>
                </a:effectLst>
              </a:rPr>
              <a:t>蘋果汁</a:t>
            </a:r>
            <a:r>
              <a:rPr lang="zh-TW" altLang="en-US" sz="2000" dirty="0">
                <a:effectLst>
                  <a:glow rad="127000">
                    <a:schemeClr val="bg1"/>
                  </a:glow>
                </a:effectLst>
              </a:rPr>
              <a:t>飲品</a:t>
            </a:r>
            <a:endParaRPr lang="zh-HK" altLang="en-US" sz="2000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804254" y="5365665"/>
            <a:ext cx="11602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 smtClean="0">
                <a:effectLst>
                  <a:glow rad="127000">
                    <a:schemeClr val="bg1"/>
                  </a:glow>
                </a:effectLst>
              </a:rPr>
              <a:t>黑加侖子汁</a:t>
            </a:r>
            <a:endParaRPr lang="en-US" altLang="zh-TW" sz="2000" dirty="0" smtClean="0">
              <a:effectLst>
                <a:glow rad="127000">
                  <a:schemeClr val="bg1"/>
                </a:glow>
              </a:effectLst>
            </a:endParaRPr>
          </a:p>
          <a:p>
            <a:pPr algn="ctr"/>
            <a:r>
              <a:rPr lang="zh-TW" altLang="en-US" sz="2000" dirty="0" smtClean="0">
                <a:effectLst>
                  <a:glow rad="127000">
                    <a:schemeClr val="bg1"/>
                  </a:glow>
                </a:effectLst>
              </a:rPr>
              <a:t>飲</a:t>
            </a:r>
            <a:r>
              <a:rPr lang="zh-TW" altLang="en-US" sz="2000" dirty="0">
                <a:effectLst>
                  <a:glow rad="127000">
                    <a:schemeClr val="bg1"/>
                  </a:glow>
                </a:effectLst>
              </a:rPr>
              <a:t>品</a:t>
            </a:r>
            <a:endParaRPr lang="zh-HK" altLang="en-US" sz="2000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4" name="橢圓 13"/>
          <p:cNvSpPr/>
          <p:nvPr/>
        </p:nvSpPr>
        <p:spPr bwMode="auto">
          <a:xfrm>
            <a:off x="3923928" y="2260322"/>
            <a:ext cx="144016" cy="160566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rgbClr val="F6F1E6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新細明體" charset="-120"/>
            </a:endParaRPr>
          </a:p>
        </p:txBody>
      </p:sp>
      <p:sp>
        <p:nvSpPr>
          <p:cNvPr id="15" name="橢圓 14"/>
          <p:cNvSpPr/>
          <p:nvPr/>
        </p:nvSpPr>
        <p:spPr bwMode="auto">
          <a:xfrm>
            <a:off x="3923928" y="3976538"/>
            <a:ext cx="144016" cy="160566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rgbClr val="F6F1E6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新細明體" charset="-120"/>
            </a:endParaRPr>
          </a:p>
        </p:txBody>
      </p:sp>
      <p:sp>
        <p:nvSpPr>
          <p:cNvPr id="16" name="橢圓 15"/>
          <p:cNvSpPr/>
          <p:nvPr/>
        </p:nvSpPr>
        <p:spPr bwMode="auto">
          <a:xfrm>
            <a:off x="3923928" y="5692754"/>
            <a:ext cx="144016" cy="160566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rgbClr val="F6F1E6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新細明體" charset="-120"/>
            </a:endParaRPr>
          </a:p>
        </p:txBody>
      </p:sp>
      <p:sp>
        <p:nvSpPr>
          <p:cNvPr id="17" name="橢圓 16"/>
          <p:cNvSpPr/>
          <p:nvPr/>
        </p:nvSpPr>
        <p:spPr bwMode="auto">
          <a:xfrm>
            <a:off x="6156176" y="3988514"/>
            <a:ext cx="144016" cy="160566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rgbClr val="F6F1E6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新細明體" charset="-120"/>
            </a:endParaRPr>
          </a:p>
        </p:txBody>
      </p:sp>
      <p:sp>
        <p:nvSpPr>
          <p:cNvPr id="18" name="橢圓 17"/>
          <p:cNvSpPr/>
          <p:nvPr/>
        </p:nvSpPr>
        <p:spPr bwMode="auto">
          <a:xfrm>
            <a:off x="6156176" y="5716706"/>
            <a:ext cx="144016" cy="160566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rgbClr val="F6F1E6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新細明體" charset="-120"/>
            </a:endParaRPr>
          </a:p>
        </p:txBody>
      </p:sp>
      <p:sp>
        <p:nvSpPr>
          <p:cNvPr id="19" name="橢圓 18"/>
          <p:cNvSpPr/>
          <p:nvPr/>
        </p:nvSpPr>
        <p:spPr bwMode="auto">
          <a:xfrm>
            <a:off x="6156176" y="2276872"/>
            <a:ext cx="144016" cy="160566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rgbClr val="F6F1E6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新細明體" charset="-120"/>
            </a:endParaRPr>
          </a:p>
        </p:txBody>
      </p:sp>
      <p:sp>
        <p:nvSpPr>
          <p:cNvPr id="32" name="矩形圖說文字 31"/>
          <p:cNvSpPr/>
          <p:nvPr/>
        </p:nvSpPr>
        <p:spPr bwMode="auto">
          <a:xfrm>
            <a:off x="611560" y="342494"/>
            <a:ext cx="5256584" cy="981218"/>
          </a:xfrm>
          <a:prstGeom prst="wedgeRectCallout">
            <a:avLst>
              <a:gd name="adj1" fmla="val -17916"/>
              <a:gd name="adj2" fmla="val 79870"/>
            </a:avLst>
          </a:prstGeom>
          <a:solidFill>
            <a:srgbClr val="E8FEF5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dirty="0"/>
              <a:t>成分表</a:t>
            </a:r>
            <a:r>
              <a:rPr lang="zh-TW" altLang="en-US" dirty="0" smtClean="0"/>
              <a:t>以所用材料</a:t>
            </a:r>
            <a:r>
              <a:rPr lang="zh-TW" altLang="en-US" dirty="0"/>
              <a:t>的</a:t>
            </a:r>
            <a:r>
              <a:rPr lang="zh-TW" altLang="en-US" dirty="0" smtClean="0"/>
              <a:t>多寡排列，</a:t>
            </a:r>
            <a:r>
              <a:rPr lang="zh-TW" altLang="en-US" dirty="0"/>
              <a:t>用量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越多排在越前，用量越少排在越後。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76867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  <p:bldP spid="9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658567" y="2060848"/>
            <a:ext cx="5937769" cy="4680520"/>
          </a:xfrm>
          <a:noFill/>
        </p:spPr>
        <p:txBody>
          <a:bodyPr/>
          <a:lstStyle/>
          <a:p>
            <a:pPr marL="0" indent="0" eaLnBrk="1" hangingPunct="1">
              <a:spcBef>
                <a:spcPts val="1800"/>
              </a:spcBef>
              <a:buNone/>
            </a:pPr>
            <a:r>
              <a:rPr lang="zh-TW" altLang="en-US" dirty="0" smtClean="0"/>
              <a:t>食物名稱</a:t>
            </a:r>
            <a:r>
              <a:rPr lang="zh-TW" altLang="en-US" dirty="0">
                <a:latin typeface="Arial Narrow" panose="020B0606020202030204" pitchFamily="34" charset="0"/>
              </a:rPr>
              <a:t>（</a:t>
            </a:r>
            <a:r>
              <a:rPr lang="en-US" altLang="zh-TW" dirty="0">
                <a:latin typeface="Arial Narrow" panose="020B0606020202030204" pitchFamily="34" charset="0"/>
              </a:rPr>
              <a:t>Name of food</a:t>
            </a:r>
            <a:r>
              <a:rPr lang="zh-TW" altLang="en-US" dirty="0">
                <a:latin typeface="Arial Narrow" panose="020B0606020202030204" pitchFamily="34" charset="0"/>
              </a:rPr>
              <a:t>）</a:t>
            </a:r>
            <a:endParaRPr lang="en-US" altLang="zh-TW" dirty="0">
              <a:latin typeface="Arial Narrow" panose="020B0606020202030204" pitchFamily="34" charset="0"/>
            </a:endParaRPr>
          </a:p>
          <a:p>
            <a:pPr marL="0" indent="0" eaLnBrk="1" hangingPunct="1">
              <a:spcBef>
                <a:spcPts val="1800"/>
              </a:spcBef>
              <a:buNone/>
            </a:pPr>
            <a:r>
              <a:rPr lang="zh-TW" altLang="en-US" dirty="0" smtClean="0"/>
              <a:t>營養資料</a:t>
            </a:r>
            <a:r>
              <a:rPr lang="zh-TW" altLang="en-US" dirty="0">
                <a:latin typeface="Arial Narrow" panose="020B0606020202030204" pitchFamily="34" charset="0"/>
              </a:rPr>
              <a:t>（</a:t>
            </a:r>
            <a:r>
              <a:rPr lang="en-US" altLang="zh-TW" dirty="0">
                <a:latin typeface="Arial Narrow" panose="020B0606020202030204" pitchFamily="34" charset="0"/>
              </a:rPr>
              <a:t>Nutrition Information</a:t>
            </a:r>
            <a:r>
              <a:rPr lang="zh-TW" altLang="en-US" dirty="0">
                <a:latin typeface="Arial Narrow" panose="020B0606020202030204" pitchFamily="34" charset="0"/>
              </a:rPr>
              <a:t>）</a:t>
            </a:r>
            <a:endParaRPr lang="en-US" altLang="zh-TW" dirty="0">
              <a:latin typeface="Arial Narrow" panose="020B0606020202030204" pitchFamily="34" charset="0"/>
            </a:endParaRPr>
          </a:p>
          <a:p>
            <a:pPr marL="0" indent="0" eaLnBrk="1" hangingPunct="1">
              <a:spcBef>
                <a:spcPts val="1800"/>
              </a:spcBef>
              <a:buNone/>
            </a:pPr>
            <a:r>
              <a:rPr lang="zh-TW" altLang="en-US" dirty="0" smtClean="0"/>
              <a:t>成分表</a:t>
            </a:r>
            <a:r>
              <a:rPr lang="zh-TW" altLang="en-US" dirty="0">
                <a:latin typeface="Arial Narrow" panose="020B0606020202030204" pitchFamily="34" charset="0"/>
              </a:rPr>
              <a:t>（</a:t>
            </a:r>
            <a:r>
              <a:rPr lang="en-US" altLang="zh-TW" dirty="0">
                <a:latin typeface="Arial Narrow" panose="020B0606020202030204" pitchFamily="34" charset="0"/>
              </a:rPr>
              <a:t>Ingredients</a:t>
            </a:r>
            <a:r>
              <a:rPr lang="zh-TW" altLang="en-US" dirty="0">
                <a:latin typeface="Arial Narrow" panose="020B0606020202030204" pitchFamily="34" charset="0"/>
              </a:rPr>
              <a:t>）</a:t>
            </a:r>
            <a:endParaRPr lang="en-US" altLang="zh-TW" dirty="0">
              <a:latin typeface="Arial Narrow" panose="020B0606020202030204" pitchFamily="34" charset="0"/>
            </a:endParaRPr>
          </a:p>
          <a:p>
            <a:pPr marL="0" indent="0" eaLnBrk="1" hangingPunct="1">
              <a:spcBef>
                <a:spcPts val="1800"/>
              </a:spcBef>
              <a:buNone/>
            </a:pPr>
            <a:r>
              <a:rPr lang="zh-TW" altLang="en-US" dirty="0" smtClean="0"/>
              <a:t>保質期</a:t>
            </a:r>
            <a:r>
              <a:rPr lang="zh-TW" altLang="en-US" dirty="0">
                <a:latin typeface="Arial Narrow" panose="020B0606020202030204" pitchFamily="34" charset="0"/>
              </a:rPr>
              <a:t>（</a:t>
            </a:r>
            <a:r>
              <a:rPr lang="en-US" altLang="zh-TW" dirty="0">
                <a:latin typeface="Arial Narrow" panose="020B0606020202030204" pitchFamily="34" charset="0"/>
              </a:rPr>
              <a:t>Shelf life</a:t>
            </a:r>
            <a:r>
              <a:rPr lang="zh-TW" altLang="en-US" dirty="0">
                <a:latin typeface="Arial Narrow" panose="020B0606020202030204" pitchFamily="34" charset="0"/>
              </a:rPr>
              <a:t>）</a:t>
            </a:r>
            <a:endParaRPr lang="en-US" altLang="zh-TW" dirty="0">
              <a:latin typeface="Arial Narrow" panose="020B0606020202030204" pitchFamily="34" charset="0"/>
            </a:endParaRPr>
          </a:p>
          <a:p>
            <a:pPr marL="0" indent="0" eaLnBrk="1" hangingPunct="1">
              <a:spcBef>
                <a:spcPts val="1800"/>
              </a:spcBef>
              <a:buNone/>
            </a:pPr>
            <a:r>
              <a:rPr lang="zh-TW" altLang="en-US" dirty="0" smtClean="0"/>
              <a:t>貯存方法或使用指示</a:t>
            </a:r>
            <a:r>
              <a:rPr lang="zh-TW" altLang="en-US" dirty="0">
                <a:latin typeface="Arial Narrow" panose="020B0606020202030204" pitchFamily="34" charset="0"/>
              </a:rPr>
              <a:t>（</a:t>
            </a:r>
            <a:r>
              <a:rPr lang="en-US" altLang="zh-TW" dirty="0">
                <a:latin typeface="Arial Narrow" panose="020B0606020202030204" pitchFamily="34" charset="0"/>
              </a:rPr>
              <a:t>Instructions for storage and use</a:t>
            </a:r>
            <a:r>
              <a:rPr lang="zh-TW" altLang="en-US" dirty="0">
                <a:latin typeface="Arial Narrow" panose="020B0606020202030204" pitchFamily="34" charset="0"/>
              </a:rPr>
              <a:t>）</a:t>
            </a:r>
            <a:endParaRPr lang="en-US" altLang="zh-TW" dirty="0">
              <a:latin typeface="Arial Narrow" panose="020B060602020203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620688"/>
            <a:ext cx="8382000" cy="1143000"/>
          </a:xfrm>
          <a:noFill/>
        </p:spPr>
        <p:txBody>
          <a:bodyPr/>
          <a:lstStyle/>
          <a:p>
            <a:pPr algn="ctr" eaLnBrk="1" hangingPunct="1"/>
            <a:r>
              <a:rPr lang="zh-TW" altLang="en-US" sz="4000" dirty="0"/>
              <a:t>我可從食品的包裝找到甚麼資料？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988840"/>
            <a:ext cx="636214" cy="70034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440" y="2658315"/>
            <a:ext cx="684119" cy="77377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004" y="3398941"/>
            <a:ext cx="662660" cy="85953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288" y="4280036"/>
            <a:ext cx="714384" cy="78541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440" y="5065447"/>
            <a:ext cx="717232" cy="738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接點 2"/>
          <p:cNvCxnSpPr>
            <a:endCxn id="18" idx="5"/>
          </p:cNvCxnSpPr>
          <p:nvPr/>
        </p:nvCxnSpPr>
        <p:spPr bwMode="auto">
          <a:xfrm>
            <a:off x="4017027" y="2355844"/>
            <a:ext cx="2262074" cy="349791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直線接點 22"/>
          <p:cNvCxnSpPr/>
          <p:nvPr/>
        </p:nvCxnSpPr>
        <p:spPr bwMode="auto">
          <a:xfrm flipV="1">
            <a:off x="3995936" y="2348880"/>
            <a:ext cx="2283165" cy="170794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直線接點 27"/>
          <p:cNvCxnSpPr/>
          <p:nvPr/>
        </p:nvCxnSpPr>
        <p:spPr bwMode="auto">
          <a:xfrm flipV="1">
            <a:off x="4033385" y="4095331"/>
            <a:ext cx="2160240" cy="165117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071"/>
          <a:stretch/>
        </p:blipFill>
        <p:spPr>
          <a:xfrm>
            <a:off x="6444208" y="5033146"/>
            <a:ext cx="2448271" cy="156966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3432" y="3328719"/>
            <a:ext cx="2347039" cy="156286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4502" y="1557006"/>
            <a:ext cx="2335970" cy="1561424"/>
          </a:xfrm>
          <a:prstGeom prst="rect">
            <a:avLst/>
          </a:prstGeom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11560" y="3328719"/>
            <a:ext cx="3168352" cy="156966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成分：</a:t>
            </a:r>
            <a:r>
              <a:rPr lang="zh-TW" altLang="en-US" dirty="0" smtClean="0"/>
              <a:t>水、</a:t>
            </a:r>
            <a:r>
              <a:rPr lang="zh-TW" altLang="en-US" b="1" dirty="0">
                <a:solidFill>
                  <a:srgbClr val="FF0000"/>
                </a:solidFill>
              </a:rPr>
              <a:t>白糖</a:t>
            </a:r>
            <a:r>
              <a:rPr lang="zh-TW" altLang="en-US" dirty="0" smtClean="0"/>
              <a:t>、橙肉、濃縮橙汁、酸度調節劑、調味劑、維他命</a:t>
            </a:r>
            <a:r>
              <a:rPr lang="en-US" altLang="zh-TW" dirty="0" smtClean="0"/>
              <a:t>C</a:t>
            </a:r>
            <a:r>
              <a:rPr lang="zh-TW" altLang="en-US" dirty="0" smtClean="0"/>
              <a:t>、色素。</a:t>
            </a:r>
            <a:endParaRPr lang="zh-TW" altLang="en-US" dirty="0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11560" y="5033146"/>
            <a:ext cx="3168352" cy="156966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成分：</a:t>
            </a:r>
            <a:r>
              <a:rPr lang="zh-TW" altLang="en-US" dirty="0" smtClean="0"/>
              <a:t>水、</a:t>
            </a:r>
            <a:r>
              <a:rPr lang="zh-TW" altLang="en-US" b="1" dirty="0">
                <a:solidFill>
                  <a:srgbClr val="FF0000"/>
                </a:solidFill>
              </a:rPr>
              <a:t>白糖</a:t>
            </a:r>
            <a:r>
              <a:rPr lang="zh-TW" altLang="en-US" dirty="0" smtClean="0"/>
              <a:t>、蘋果肉</a:t>
            </a:r>
            <a:r>
              <a:rPr lang="zh-TW" altLang="en-US" dirty="0"/>
              <a:t>、濃縮</a:t>
            </a:r>
            <a:r>
              <a:rPr lang="zh-TW" altLang="en-US" dirty="0" smtClean="0"/>
              <a:t>蘋果汁、酸度調節劑、調味劑、抗氧化劑、色素。</a:t>
            </a:r>
            <a:endParaRPr lang="zh-TW" altLang="en-US" dirty="0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11560" y="1549721"/>
            <a:ext cx="3168352" cy="156966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成分：</a:t>
            </a:r>
            <a:r>
              <a:rPr lang="zh-TW" altLang="en-US" dirty="0" smtClean="0"/>
              <a:t>水、</a:t>
            </a:r>
            <a:r>
              <a:rPr lang="zh-TW" altLang="en-US" b="1" dirty="0" smtClean="0">
                <a:solidFill>
                  <a:srgbClr val="FF0000"/>
                </a:solidFill>
              </a:rPr>
              <a:t>蔗糖</a:t>
            </a:r>
            <a:r>
              <a:rPr lang="zh-TW" altLang="en-US" dirty="0" smtClean="0"/>
              <a:t>、黑加侖子汁、維他命</a:t>
            </a:r>
            <a:r>
              <a:rPr lang="en-US" altLang="zh-TW" dirty="0" smtClean="0"/>
              <a:t>C</a:t>
            </a:r>
            <a:r>
              <a:rPr lang="zh-TW" altLang="en-US" dirty="0" smtClean="0"/>
              <a:t>、防腐劑、酸度調節劑、色素。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7956376" y="2001034"/>
            <a:ext cx="8762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 smtClean="0">
                <a:effectLst>
                  <a:glow rad="127000">
                    <a:schemeClr val="bg1"/>
                  </a:glow>
                </a:effectLst>
              </a:rPr>
              <a:t>橙汁</a:t>
            </a:r>
            <a:r>
              <a:rPr lang="zh-TW" altLang="en-US" sz="2000" dirty="0">
                <a:effectLst>
                  <a:glow rad="127000">
                    <a:schemeClr val="bg1"/>
                  </a:glow>
                </a:effectLst>
              </a:rPr>
              <a:t>飲品</a:t>
            </a:r>
            <a:endParaRPr lang="zh-HK" altLang="en-US" sz="2000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890727" y="3873242"/>
            <a:ext cx="10017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 smtClean="0">
                <a:effectLst>
                  <a:glow rad="127000">
                    <a:schemeClr val="bg1"/>
                  </a:glow>
                </a:effectLst>
              </a:rPr>
              <a:t>蘋果汁</a:t>
            </a:r>
            <a:r>
              <a:rPr lang="zh-TW" altLang="en-US" sz="2000" dirty="0">
                <a:effectLst>
                  <a:glow rad="127000">
                    <a:schemeClr val="bg1"/>
                  </a:glow>
                </a:effectLst>
              </a:rPr>
              <a:t>飲品</a:t>
            </a:r>
            <a:endParaRPr lang="zh-HK" altLang="en-US" sz="2000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804254" y="5365665"/>
            <a:ext cx="11602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 smtClean="0">
                <a:effectLst>
                  <a:glow rad="127000">
                    <a:schemeClr val="bg1"/>
                  </a:glow>
                </a:effectLst>
              </a:rPr>
              <a:t>黑加侖子汁</a:t>
            </a:r>
            <a:endParaRPr lang="en-US" altLang="zh-TW" sz="2000" dirty="0" smtClean="0">
              <a:effectLst>
                <a:glow rad="127000">
                  <a:schemeClr val="bg1"/>
                </a:glow>
              </a:effectLst>
            </a:endParaRPr>
          </a:p>
          <a:p>
            <a:pPr algn="ctr"/>
            <a:r>
              <a:rPr lang="zh-TW" altLang="en-US" sz="2000" dirty="0" smtClean="0">
                <a:effectLst>
                  <a:glow rad="127000">
                    <a:schemeClr val="bg1"/>
                  </a:glow>
                </a:effectLst>
              </a:rPr>
              <a:t>飲</a:t>
            </a:r>
            <a:r>
              <a:rPr lang="zh-TW" altLang="en-US" sz="2000" dirty="0">
                <a:effectLst>
                  <a:glow rad="127000">
                    <a:schemeClr val="bg1"/>
                  </a:glow>
                </a:effectLst>
              </a:rPr>
              <a:t>品</a:t>
            </a:r>
            <a:endParaRPr lang="zh-HK" altLang="en-US" sz="2000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4" name="橢圓 13"/>
          <p:cNvSpPr/>
          <p:nvPr/>
        </p:nvSpPr>
        <p:spPr bwMode="auto">
          <a:xfrm>
            <a:off x="3923928" y="2260322"/>
            <a:ext cx="144016" cy="160566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rgbClr val="F6F1E6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新細明體" charset="-120"/>
            </a:endParaRPr>
          </a:p>
        </p:txBody>
      </p:sp>
      <p:sp>
        <p:nvSpPr>
          <p:cNvPr id="15" name="橢圓 14"/>
          <p:cNvSpPr/>
          <p:nvPr/>
        </p:nvSpPr>
        <p:spPr bwMode="auto">
          <a:xfrm>
            <a:off x="3923928" y="3976538"/>
            <a:ext cx="144016" cy="160566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rgbClr val="F6F1E6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新細明體" charset="-120"/>
            </a:endParaRPr>
          </a:p>
        </p:txBody>
      </p:sp>
      <p:sp>
        <p:nvSpPr>
          <p:cNvPr id="16" name="橢圓 15"/>
          <p:cNvSpPr/>
          <p:nvPr/>
        </p:nvSpPr>
        <p:spPr bwMode="auto">
          <a:xfrm>
            <a:off x="3923928" y="5692754"/>
            <a:ext cx="144016" cy="160566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rgbClr val="F6F1E6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新細明體" charset="-120"/>
            </a:endParaRPr>
          </a:p>
        </p:txBody>
      </p:sp>
      <p:sp>
        <p:nvSpPr>
          <p:cNvPr id="17" name="橢圓 16"/>
          <p:cNvSpPr/>
          <p:nvPr/>
        </p:nvSpPr>
        <p:spPr bwMode="auto">
          <a:xfrm>
            <a:off x="6156176" y="3988514"/>
            <a:ext cx="144016" cy="160566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rgbClr val="F6F1E6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新細明體" charset="-120"/>
            </a:endParaRPr>
          </a:p>
        </p:txBody>
      </p:sp>
      <p:sp>
        <p:nvSpPr>
          <p:cNvPr id="18" name="橢圓 17"/>
          <p:cNvSpPr/>
          <p:nvPr/>
        </p:nvSpPr>
        <p:spPr bwMode="auto">
          <a:xfrm>
            <a:off x="6156176" y="5716706"/>
            <a:ext cx="144016" cy="160566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rgbClr val="F6F1E6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新細明體" charset="-120"/>
            </a:endParaRPr>
          </a:p>
        </p:txBody>
      </p:sp>
      <p:sp>
        <p:nvSpPr>
          <p:cNvPr id="19" name="橢圓 18"/>
          <p:cNvSpPr/>
          <p:nvPr/>
        </p:nvSpPr>
        <p:spPr bwMode="auto">
          <a:xfrm>
            <a:off x="6156176" y="2276872"/>
            <a:ext cx="144016" cy="160566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rgbClr val="F6F1E6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HK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新細明體" charset="-120"/>
            </a:endParaRPr>
          </a:p>
        </p:txBody>
      </p:sp>
      <p:sp>
        <p:nvSpPr>
          <p:cNvPr id="21" name="矩形圖說文字 20"/>
          <p:cNvSpPr/>
          <p:nvPr/>
        </p:nvSpPr>
        <p:spPr bwMode="auto">
          <a:xfrm>
            <a:off x="599248" y="308895"/>
            <a:ext cx="8208911" cy="1019348"/>
          </a:xfrm>
          <a:prstGeom prst="wedgeRectCallout">
            <a:avLst>
              <a:gd name="adj1" fmla="val -25097"/>
              <a:gd name="adj2" fmla="val 77750"/>
            </a:avLst>
          </a:prstGeom>
          <a:solidFill>
            <a:srgbClr val="FF99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2800" dirty="0"/>
              <a:t>反映這些果汁飲品添加了相當多糖</a:t>
            </a:r>
            <a:r>
              <a:rPr lang="zh-TW" altLang="en-US" sz="2800" dirty="0" smtClean="0"/>
              <a:t>，而</a:t>
            </a:r>
            <a:r>
              <a:rPr lang="zh-TW" altLang="en-US" sz="2800" dirty="0"/>
              <a:t>天然果汁</a:t>
            </a:r>
            <a:r>
              <a:rPr lang="zh-TW" altLang="en-US" sz="2800" dirty="0" smtClean="0"/>
              <a:t>成</a:t>
            </a:r>
            <a:endParaRPr lang="en-US" altLang="zh-TW" sz="2800" dirty="0" smtClean="0"/>
          </a:p>
          <a:p>
            <a:pPr algn="ctr"/>
            <a:r>
              <a:rPr lang="zh-TW" altLang="en-US" sz="2800" dirty="0" smtClean="0"/>
              <a:t>分卻</a:t>
            </a:r>
            <a:r>
              <a:rPr lang="zh-TW" altLang="en-US" sz="2800" dirty="0"/>
              <a:t>較少，因此都</a:t>
            </a:r>
            <a:r>
              <a:rPr lang="zh-TW" altLang="en-US" sz="2800" dirty="0" smtClean="0"/>
              <a:t>屬於「</a:t>
            </a:r>
            <a:r>
              <a:rPr lang="zh-TW" altLang="en-US" sz="2800" dirty="0"/>
              <a:t>少選為佳」的紅燈類別。</a:t>
            </a: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4763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  <p:bldP spid="9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HK" dirty="0"/>
              <a:t>精明消費隊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2420888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請</a:t>
            </a:r>
            <a:r>
              <a:rPr lang="zh-TW" altLang="zh-HK" dirty="0" smtClean="0"/>
              <a:t>前往</a:t>
            </a:r>
            <a:r>
              <a:rPr lang="zh-TW" altLang="en-US" dirty="0" smtClean="0"/>
              <a:t>以下其</a:t>
            </a:r>
            <a:r>
              <a:rPr lang="zh-TW" altLang="zh-HK" dirty="0" smtClean="0"/>
              <a:t>中</a:t>
            </a:r>
            <a:r>
              <a:rPr lang="zh-TW" altLang="en-US" dirty="0" smtClean="0"/>
              <a:t>各</a:t>
            </a:r>
            <a:r>
              <a:rPr lang="zh-TW" altLang="zh-HK" dirty="0" smtClean="0"/>
              <a:t>站</a:t>
            </a:r>
            <a:r>
              <a:rPr lang="zh-TW" altLang="zh-HK" dirty="0"/>
              <a:t>進行觀察並完成工作</a:t>
            </a:r>
            <a:r>
              <a:rPr lang="zh-TW" altLang="zh-HK" dirty="0" smtClean="0"/>
              <a:t>紙，</a:t>
            </a:r>
            <a:r>
              <a:rPr lang="zh-TW" altLang="zh-HK" dirty="0"/>
              <a:t>每個</a:t>
            </a:r>
            <a:r>
              <a:rPr lang="zh-TW" altLang="zh-HK" dirty="0" smtClean="0"/>
              <a:t>時段</a:t>
            </a:r>
            <a:r>
              <a:rPr lang="en-US" altLang="zh-HK" dirty="0" smtClean="0"/>
              <a:t>7</a:t>
            </a:r>
            <a:r>
              <a:rPr lang="zh-TW" altLang="zh-HK" dirty="0"/>
              <a:t>至</a:t>
            </a:r>
            <a:r>
              <a:rPr lang="en-US" altLang="zh-HK" dirty="0"/>
              <a:t>8</a:t>
            </a:r>
            <a:r>
              <a:rPr lang="zh-TW" altLang="zh-HK" dirty="0" smtClean="0"/>
              <a:t>分鐘</a:t>
            </a:r>
            <a:r>
              <a:rPr lang="zh-TW" altLang="en-US" dirty="0" smtClean="0"/>
              <a:t>，次序如下</a:t>
            </a:r>
            <a:r>
              <a:rPr lang="en-US" altLang="zh-TW" dirty="0" smtClean="0"/>
              <a:t>︰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altLang="zh-HK" dirty="0" smtClean="0"/>
              <a:t>A</a:t>
            </a:r>
            <a:r>
              <a:rPr lang="zh-TW" altLang="en-US" dirty="0"/>
              <a:t>隊</a:t>
            </a:r>
            <a:r>
              <a:rPr lang="en-US" altLang="zh-TW" dirty="0" smtClean="0"/>
              <a:t>︰</a:t>
            </a:r>
            <a:r>
              <a:rPr lang="zh-TW" altLang="zh-HK" dirty="0" smtClean="0"/>
              <a:t>麵包山</a:t>
            </a:r>
            <a:r>
              <a:rPr lang="en-US" altLang="zh-TW" dirty="0" smtClean="0">
                <a:sym typeface="Wingdings" panose="05000000000000000000" pitchFamily="2" charset="2"/>
              </a:rPr>
              <a:t></a:t>
            </a:r>
            <a:r>
              <a:rPr lang="zh-TW" altLang="zh-HK" dirty="0" smtClean="0"/>
              <a:t>脆</a:t>
            </a:r>
            <a:r>
              <a:rPr lang="zh-TW" altLang="zh-HK" dirty="0"/>
              <a:t>脆</a:t>
            </a:r>
            <a:r>
              <a:rPr lang="zh-TW" altLang="zh-HK" dirty="0" smtClean="0"/>
              <a:t>屋</a:t>
            </a:r>
            <a:r>
              <a:rPr lang="en-US" altLang="zh-TW" dirty="0">
                <a:sym typeface="Wingdings" panose="05000000000000000000" pitchFamily="2" charset="2"/>
              </a:rPr>
              <a:t></a:t>
            </a:r>
            <a:r>
              <a:rPr lang="zh-TW" altLang="zh-HK" dirty="0" smtClean="0"/>
              <a:t>穀物園</a:t>
            </a:r>
            <a:r>
              <a:rPr lang="en-US" altLang="zh-TW" dirty="0">
                <a:sym typeface="Wingdings" panose="05000000000000000000" pitchFamily="2" charset="2"/>
              </a:rPr>
              <a:t></a:t>
            </a:r>
            <a:r>
              <a:rPr lang="zh-TW" altLang="zh-HK" dirty="0" smtClean="0"/>
              <a:t>飲</a:t>
            </a:r>
            <a:r>
              <a:rPr lang="zh-TW" altLang="zh-HK" dirty="0"/>
              <a:t>品</a:t>
            </a:r>
            <a:r>
              <a:rPr lang="zh-TW" altLang="zh-HK" dirty="0" smtClean="0"/>
              <a:t>區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HK" dirty="0" smtClean="0"/>
              <a:t>B</a:t>
            </a:r>
            <a:r>
              <a:rPr lang="zh-TW" altLang="en-US" dirty="0"/>
              <a:t>隊</a:t>
            </a:r>
            <a:r>
              <a:rPr lang="en-US" altLang="zh-TW" dirty="0" smtClean="0"/>
              <a:t>︰</a:t>
            </a:r>
            <a:r>
              <a:rPr lang="zh-TW" altLang="zh-HK" dirty="0" smtClean="0"/>
              <a:t>脆</a:t>
            </a:r>
            <a:r>
              <a:rPr lang="zh-TW" altLang="zh-HK" dirty="0"/>
              <a:t>脆屋</a:t>
            </a:r>
            <a:r>
              <a:rPr lang="en-US" altLang="zh-TW" dirty="0">
                <a:sym typeface="Wingdings" panose="05000000000000000000" pitchFamily="2" charset="2"/>
              </a:rPr>
              <a:t></a:t>
            </a:r>
            <a:r>
              <a:rPr lang="zh-TW" altLang="zh-HK" dirty="0"/>
              <a:t>穀物園</a:t>
            </a:r>
            <a:r>
              <a:rPr lang="en-US" altLang="zh-TW" dirty="0">
                <a:sym typeface="Wingdings" panose="05000000000000000000" pitchFamily="2" charset="2"/>
              </a:rPr>
              <a:t></a:t>
            </a:r>
            <a:r>
              <a:rPr lang="zh-TW" altLang="zh-HK" dirty="0"/>
              <a:t>飲品</a:t>
            </a:r>
            <a:r>
              <a:rPr lang="zh-TW" altLang="zh-HK" dirty="0" smtClean="0"/>
              <a:t>區</a:t>
            </a:r>
            <a:r>
              <a:rPr lang="en-US" altLang="zh-TW" dirty="0">
                <a:sym typeface="Wingdings" panose="05000000000000000000" pitchFamily="2" charset="2"/>
              </a:rPr>
              <a:t></a:t>
            </a:r>
            <a:r>
              <a:rPr lang="zh-TW" altLang="zh-HK" dirty="0" smtClean="0"/>
              <a:t>麵包山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C</a:t>
            </a:r>
            <a:r>
              <a:rPr lang="zh-TW" altLang="en-US" dirty="0"/>
              <a:t>隊</a:t>
            </a:r>
            <a:r>
              <a:rPr lang="en-US" altLang="zh-TW" dirty="0" smtClean="0"/>
              <a:t>︰</a:t>
            </a:r>
            <a:r>
              <a:rPr lang="zh-TW" altLang="zh-HK" dirty="0"/>
              <a:t>穀物園</a:t>
            </a:r>
            <a:r>
              <a:rPr lang="en-US" altLang="zh-TW" dirty="0">
                <a:sym typeface="Wingdings" panose="05000000000000000000" pitchFamily="2" charset="2"/>
              </a:rPr>
              <a:t></a:t>
            </a:r>
            <a:r>
              <a:rPr lang="zh-TW" altLang="zh-HK" dirty="0"/>
              <a:t>飲品</a:t>
            </a:r>
            <a:r>
              <a:rPr lang="zh-TW" altLang="zh-HK" dirty="0" smtClean="0"/>
              <a:t>區</a:t>
            </a:r>
            <a:r>
              <a:rPr lang="en-US" altLang="zh-TW" dirty="0">
                <a:sym typeface="Wingdings" panose="05000000000000000000" pitchFamily="2" charset="2"/>
              </a:rPr>
              <a:t></a:t>
            </a:r>
            <a:r>
              <a:rPr lang="zh-TW" altLang="zh-HK" dirty="0" smtClean="0"/>
              <a:t>麵包</a:t>
            </a:r>
            <a:r>
              <a:rPr lang="zh-TW" altLang="zh-HK" dirty="0"/>
              <a:t>山</a:t>
            </a:r>
            <a:r>
              <a:rPr lang="en-US" altLang="zh-TW" dirty="0">
                <a:sym typeface="Wingdings" panose="05000000000000000000" pitchFamily="2" charset="2"/>
              </a:rPr>
              <a:t></a:t>
            </a:r>
            <a:r>
              <a:rPr lang="zh-TW" altLang="zh-HK" dirty="0"/>
              <a:t>脆脆</a:t>
            </a:r>
            <a:r>
              <a:rPr lang="zh-TW" altLang="zh-HK" dirty="0" smtClean="0"/>
              <a:t>屋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D</a:t>
            </a:r>
            <a:r>
              <a:rPr lang="zh-TW" altLang="en-US" dirty="0"/>
              <a:t>隊</a:t>
            </a:r>
            <a:r>
              <a:rPr lang="en-US" altLang="zh-TW" dirty="0" smtClean="0"/>
              <a:t>︰</a:t>
            </a:r>
            <a:r>
              <a:rPr lang="zh-TW" altLang="zh-HK" dirty="0" smtClean="0"/>
              <a:t>飲</a:t>
            </a:r>
            <a:r>
              <a:rPr lang="zh-TW" altLang="zh-HK" dirty="0"/>
              <a:t>品</a:t>
            </a:r>
            <a:r>
              <a:rPr lang="zh-TW" altLang="zh-HK" dirty="0" smtClean="0"/>
              <a:t>區</a:t>
            </a:r>
            <a:r>
              <a:rPr lang="en-US" altLang="zh-TW" dirty="0">
                <a:sym typeface="Wingdings" panose="05000000000000000000" pitchFamily="2" charset="2"/>
              </a:rPr>
              <a:t></a:t>
            </a:r>
            <a:r>
              <a:rPr lang="zh-TW" altLang="zh-HK" dirty="0" smtClean="0"/>
              <a:t>麵包</a:t>
            </a:r>
            <a:r>
              <a:rPr lang="zh-TW" altLang="zh-HK" dirty="0"/>
              <a:t>山</a:t>
            </a:r>
            <a:r>
              <a:rPr lang="en-US" altLang="zh-TW" dirty="0">
                <a:sym typeface="Wingdings" panose="05000000000000000000" pitchFamily="2" charset="2"/>
              </a:rPr>
              <a:t></a:t>
            </a:r>
            <a:r>
              <a:rPr lang="zh-TW" altLang="zh-HK" dirty="0"/>
              <a:t>脆脆屋</a:t>
            </a:r>
            <a:r>
              <a:rPr lang="en-US" altLang="zh-TW" dirty="0">
                <a:sym typeface="Wingdings" panose="05000000000000000000" pitchFamily="2" charset="2"/>
              </a:rPr>
              <a:t></a:t>
            </a:r>
            <a:r>
              <a:rPr lang="zh-TW" altLang="zh-HK" dirty="0"/>
              <a:t>穀物</a:t>
            </a:r>
            <a:r>
              <a:rPr lang="zh-TW" altLang="zh-HK" dirty="0" smtClean="0"/>
              <a:t>園</a:t>
            </a:r>
            <a:endParaRPr lang="en-US" altLang="zh-TW" dirty="0"/>
          </a:p>
          <a:p>
            <a:pPr marL="0" indent="0">
              <a:buNone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18632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3061" y="2212121"/>
            <a:ext cx="2602016" cy="3324485"/>
          </a:xfrm>
          <a:prstGeom prst="rect">
            <a:avLst/>
          </a:prstGeom>
        </p:spPr>
      </p:pic>
      <p:sp>
        <p:nvSpPr>
          <p:cNvPr id="5" name="矩形圖說文字 4"/>
          <p:cNvSpPr/>
          <p:nvPr/>
        </p:nvSpPr>
        <p:spPr bwMode="auto">
          <a:xfrm>
            <a:off x="1777512" y="2458732"/>
            <a:ext cx="1601204" cy="936104"/>
          </a:xfrm>
          <a:prstGeom prst="wedgeRectCallout">
            <a:avLst>
              <a:gd name="adj1" fmla="val 75037"/>
              <a:gd name="adj2" fmla="val -1276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新細明體" charset="-120"/>
              </a:rPr>
              <a:t>我學了許</a:t>
            </a:r>
            <a:endParaRPr kumimoji="1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新細明體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新細明體" charset="-120"/>
              </a:rPr>
              <a:t>多知識</a:t>
            </a:r>
            <a:endParaRPr kumimoji="1" lang="zh-HK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新細明體" charset="-120"/>
            </a:endParaRPr>
          </a:p>
        </p:txBody>
      </p:sp>
      <p:sp>
        <p:nvSpPr>
          <p:cNvPr id="6" name="矩形圖說文字 5"/>
          <p:cNvSpPr/>
          <p:nvPr/>
        </p:nvSpPr>
        <p:spPr bwMode="auto">
          <a:xfrm>
            <a:off x="6585118" y="2595326"/>
            <a:ext cx="1728192" cy="1292308"/>
          </a:xfrm>
          <a:prstGeom prst="wedgeRectCallout">
            <a:avLst>
              <a:gd name="adj1" fmla="val -94256"/>
              <a:gd name="adj2" fmla="val -2041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新細明體" charset="-120"/>
              </a:rPr>
              <a:t>我會嘗試</a:t>
            </a:r>
            <a:endParaRPr kumimoji="1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新細明體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新細明體" charset="-120"/>
              </a:rPr>
              <a:t>在生活中</a:t>
            </a:r>
            <a:endParaRPr kumimoji="1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新細明體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新細明體" charset="-120"/>
              </a:rPr>
              <a:t>實踐出來</a:t>
            </a:r>
            <a:endParaRPr kumimoji="1" lang="zh-HK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新細明體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691680" y="1267643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/>
              <a:t>你學到甚麼？</a:t>
            </a:r>
            <a:endParaRPr lang="zh-HK" altLang="en-US" sz="4800" dirty="0"/>
          </a:p>
        </p:txBody>
      </p:sp>
      <p:sp>
        <p:nvSpPr>
          <p:cNvPr id="8" name="矩形 7"/>
          <p:cNvSpPr/>
          <p:nvPr/>
        </p:nvSpPr>
        <p:spPr>
          <a:xfrm>
            <a:off x="555312" y="5489937"/>
            <a:ext cx="83280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 smtClean="0"/>
              <a:t>假如希望</a:t>
            </a:r>
            <a:r>
              <a:rPr lang="zh-TW" altLang="en-US" sz="2000" dirty="0"/>
              <a:t>知道進食某種食品所攝取的營養有多少，可看「每食用分量」那組資料，假如希望比較同類型食物的營養價值，則看「每百克」或「每百毫升」那組資料比較</a:t>
            </a:r>
            <a:r>
              <a:rPr lang="zh-TW" altLang="en-US" sz="2000" dirty="0" smtClean="0"/>
              <a:t>有用。你亦可憑「成分表」中材料</a:t>
            </a:r>
            <a:r>
              <a:rPr lang="zh-TW" altLang="en-US" sz="2000" dirty="0"/>
              <a:t>的排序，知道食品和飲品的主要成分，辨別添加了較多油、鹽或糖的種類。</a:t>
            </a:r>
            <a:endParaRPr lang="zh-HK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8591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7614" y="2119741"/>
            <a:ext cx="3600906" cy="438209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應用的困難</a:t>
            </a:r>
            <a:endParaRPr lang="zh-HK" altLang="en-US" dirty="0"/>
          </a:p>
        </p:txBody>
      </p:sp>
      <p:sp>
        <p:nvSpPr>
          <p:cNvPr id="5" name="矩形圖說文字 4"/>
          <p:cNvSpPr/>
          <p:nvPr/>
        </p:nvSpPr>
        <p:spPr bwMode="auto">
          <a:xfrm>
            <a:off x="6749643" y="2060848"/>
            <a:ext cx="1926813" cy="1371228"/>
          </a:xfrm>
          <a:prstGeom prst="wedgeRectCallout">
            <a:avLst>
              <a:gd name="adj1" fmla="val -66204"/>
              <a:gd name="adj2" fmla="val 79453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dirty="0"/>
              <a:t>平常購買</a:t>
            </a:r>
            <a:r>
              <a:rPr lang="zh-TW" altLang="en-US" dirty="0" smtClean="0"/>
              <a:t>食物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都不會</a:t>
            </a:r>
            <a:r>
              <a:rPr lang="zh-TW" altLang="en-US" dirty="0"/>
              <a:t>花</a:t>
            </a:r>
            <a:r>
              <a:rPr lang="zh-TW" altLang="en-US" dirty="0" smtClean="0"/>
              <a:t>時間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比較營養</a:t>
            </a:r>
            <a:r>
              <a:rPr lang="zh-TW" altLang="en-US" dirty="0"/>
              <a:t>價值</a:t>
            </a:r>
            <a:endParaRPr kumimoji="1" lang="zh-HK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新細明體" charset="-120"/>
            </a:endParaRPr>
          </a:p>
        </p:txBody>
      </p:sp>
      <p:sp>
        <p:nvSpPr>
          <p:cNvPr id="6" name="矩形圖說文字 5"/>
          <p:cNvSpPr/>
          <p:nvPr/>
        </p:nvSpPr>
        <p:spPr bwMode="auto">
          <a:xfrm>
            <a:off x="1016015" y="2438458"/>
            <a:ext cx="2270252" cy="1371228"/>
          </a:xfrm>
          <a:prstGeom prst="wedgeRectCallout">
            <a:avLst>
              <a:gd name="adj1" fmla="val 70100"/>
              <a:gd name="adj2" fmla="val 30853"/>
            </a:avLst>
          </a:prstGeom>
          <a:solidFill>
            <a:srgbClr val="BBFDC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dirty="0" smtClean="0"/>
              <a:t>食品</a:t>
            </a:r>
            <a:r>
              <a:rPr lang="zh-TW" altLang="en-US" dirty="0"/>
              <a:t>包裝</a:t>
            </a:r>
            <a:r>
              <a:rPr lang="zh-TW" altLang="en-US" dirty="0" smtClean="0"/>
              <a:t>上的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營養</a:t>
            </a:r>
            <a:r>
              <a:rPr lang="zh-TW" altLang="en-US" dirty="0"/>
              <a:t>資料太多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難以</a:t>
            </a:r>
            <a:r>
              <a:rPr lang="zh-TW" altLang="en-US" dirty="0"/>
              <a:t>逐一</a:t>
            </a:r>
            <a:r>
              <a:rPr lang="zh-TW" altLang="en-US" dirty="0" smtClean="0"/>
              <a:t>比較</a:t>
            </a:r>
            <a:endParaRPr kumimoji="1" lang="zh-HK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新細明體" charset="-120"/>
            </a:endParaRPr>
          </a:p>
        </p:txBody>
      </p:sp>
      <p:sp>
        <p:nvSpPr>
          <p:cNvPr id="7" name="矩形圖說文字 6"/>
          <p:cNvSpPr/>
          <p:nvPr/>
        </p:nvSpPr>
        <p:spPr bwMode="auto">
          <a:xfrm>
            <a:off x="7094690" y="4365043"/>
            <a:ext cx="1546928" cy="1607902"/>
          </a:xfrm>
          <a:prstGeom prst="wedgeRectCallout">
            <a:avLst>
              <a:gd name="adj1" fmla="val -95346"/>
              <a:gd name="adj2" fmla="val -43176"/>
            </a:avLst>
          </a:prstGeom>
          <a:solidFill>
            <a:srgbClr val="FF9966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dirty="0"/>
              <a:t>有些</a:t>
            </a:r>
            <a:r>
              <a:rPr lang="zh-TW" altLang="en-US" dirty="0" smtClean="0"/>
              <a:t>專有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名詞</a:t>
            </a:r>
            <a:r>
              <a:rPr lang="zh-TW" altLang="en-US" dirty="0"/>
              <a:t>和</a:t>
            </a:r>
            <a:r>
              <a:rPr lang="zh-TW" altLang="en-US" dirty="0" smtClean="0"/>
              <a:t>外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語難以理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解</a:t>
            </a:r>
            <a:endParaRPr kumimoji="1" lang="zh-HK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新細明體" charset="-120"/>
            </a:endParaRPr>
          </a:p>
        </p:txBody>
      </p:sp>
      <p:sp>
        <p:nvSpPr>
          <p:cNvPr id="8" name="矩形圖說文字 7"/>
          <p:cNvSpPr/>
          <p:nvPr/>
        </p:nvSpPr>
        <p:spPr bwMode="auto">
          <a:xfrm>
            <a:off x="1016015" y="4585003"/>
            <a:ext cx="2270252" cy="1312892"/>
          </a:xfrm>
          <a:prstGeom prst="wedgeRectCallout">
            <a:avLst>
              <a:gd name="adj1" fmla="val 67370"/>
              <a:gd name="adj2" fmla="val -94294"/>
            </a:avLst>
          </a:prstGeom>
          <a:solidFill>
            <a:srgbClr val="F1C3F7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dirty="0"/>
              <a:t>字體太少</a:t>
            </a:r>
            <a:r>
              <a:rPr lang="zh-TW" altLang="en-US" dirty="0" smtClean="0"/>
              <a:t>，要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花</a:t>
            </a:r>
            <a:r>
              <a:rPr lang="zh-TW" altLang="en-US" dirty="0"/>
              <a:t>精神才能</a:t>
            </a:r>
            <a:r>
              <a:rPr lang="zh-TW" altLang="en-US" dirty="0" smtClean="0"/>
              <a:t>看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得</a:t>
            </a:r>
            <a:r>
              <a:rPr lang="zh-TW" altLang="en-US" dirty="0"/>
              <a:t>清楚</a:t>
            </a:r>
            <a:endParaRPr kumimoji="1" lang="zh-HK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277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03648" y="1340768"/>
            <a:ext cx="6912768" cy="486916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假如選購的時間不充裕，在比較價錢、口味和保質期後，只聚焦看一兩種營養資料，例如</a:t>
            </a:r>
            <a:r>
              <a:rPr lang="en-US" altLang="zh-TW" dirty="0" smtClean="0"/>
              <a:t>︰</a:t>
            </a:r>
          </a:p>
          <a:p>
            <a:r>
              <a:rPr lang="zh-TW" altLang="en-US" dirty="0" smtClean="0"/>
              <a:t>選</a:t>
            </a:r>
            <a:r>
              <a:rPr lang="zh-TW" altLang="en-US" dirty="0"/>
              <a:t>飲品就看「糖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r>
              <a:rPr lang="zh-TW" altLang="en-US" dirty="0" smtClean="0"/>
              <a:t>選</a:t>
            </a:r>
            <a:r>
              <a:rPr lang="zh-TW" altLang="en-US" dirty="0"/>
              <a:t>餅乾就看「脂肪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r>
              <a:rPr lang="zh-TW" altLang="en-US" dirty="0" smtClean="0"/>
              <a:t>選</a:t>
            </a:r>
            <a:r>
              <a:rPr lang="zh-TW" altLang="en-US" dirty="0"/>
              <a:t>脆片就看「脂肪」和「鈉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r>
              <a:rPr lang="zh-TW" altLang="en-US" dirty="0" smtClean="0"/>
              <a:t>選</a:t>
            </a:r>
            <a:r>
              <a:rPr lang="zh-TW" altLang="en-US" dirty="0"/>
              <a:t>罐頭就看「鈉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r>
              <a:rPr lang="zh-TW" altLang="en-US" dirty="0" smtClean="0"/>
              <a:t>選</a:t>
            </a:r>
            <a:r>
              <a:rPr lang="zh-TW" altLang="en-US" dirty="0"/>
              <a:t>牛奶飲品就看「脂肪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r>
              <a:rPr lang="zh-TW" altLang="en-US" dirty="0" smtClean="0"/>
              <a:t>選</a:t>
            </a:r>
            <a:r>
              <a:rPr lang="zh-TW" altLang="en-US" dirty="0"/>
              <a:t>乳酪就看「糖</a:t>
            </a:r>
            <a:r>
              <a:rPr lang="zh-TW" altLang="en-US" dirty="0" smtClean="0"/>
              <a:t>」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3828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204864"/>
            <a:ext cx="4196389" cy="352839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01497" y="2260900"/>
            <a:ext cx="49502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zh-HK" sz="3600" kern="100" dirty="0">
                <a:ea typeface="標楷體" panose="03000509000000000000" pitchFamily="65" charset="-120"/>
              </a:rPr>
              <a:t>精明健康新招數，</a:t>
            </a:r>
            <a:endParaRPr lang="zh-TW" altLang="zh-HK" sz="3200" kern="100" dirty="0"/>
          </a:p>
          <a:p>
            <a:pPr algn="ctr">
              <a:spcAft>
                <a:spcPts val="0"/>
              </a:spcAft>
            </a:pPr>
            <a:r>
              <a:rPr lang="zh-TW" altLang="zh-HK" sz="3600" kern="100" dirty="0">
                <a:ea typeface="標楷體" panose="03000509000000000000" pitchFamily="65" charset="-120"/>
              </a:rPr>
              <a:t>要看標籤成分表。</a:t>
            </a:r>
            <a:endParaRPr lang="zh-TW" altLang="zh-HK" sz="3200" kern="100" dirty="0"/>
          </a:p>
          <a:p>
            <a:pPr algn="ctr">
              <a:spcAft>
                <a:spcPts val="0"/>
              </a:spcAft>
            </a:pPr>
            <a:r>
              <a:rPr lang="zh-TW" altLang="zh-HK" sz="3600" kern="100" dirty="0">
                <a:ea typeface="標楷體" panose="03000509000000000000" pitchFamily="65" charset="-120"/>
              </a:rPr>
              <a:t>少糖少鹽少脂肪，</a:t>
            </a:r>
            <a:endParaRPr lang="zh-TW" altLang="zh-HK" sz="3200" kern="100" dirty="0"/>
          </a:p>
          <a:p>
            <a:pPr algn="ctr">
              <a:spcAft>
                <a:spcPts val="0"/>
              </a:spcAft>
            </a:pPr>
            <a:r>
              <a:rPr lang="zh-TW" altLang="zh-HK" sz="3600" kern="100" dirty="0">
                <a:ea typeface="標楷體" panose="03000509000000000000" pitchFamily="65" charset="-120"/>
              </a:rPr>
              <a:t>高纖種類找得到。</a:t>
            </a:r>
            <a:endParaRPr lang="zh-TW" altLang="zh-HK" sz="3200" kern="100" dirty="0"/>
          </a:p>
          <a:p>
            <a:pPr algn="ctr">
              <a:spcAft>
                <a:spcPts val="0"/>
              </a:spcAft>
            </a:pPr>
            <a:r>
              <a:rPr lang="zh-TW" altLang="zh-HK" sz="3600" kern="100" dirty="0">
                <a:ea typeface="標楷體" panose="03000509000000000000" pitchFamily="65" charset="-120"/>
              </a:rPr>
              <a:t>只要大家齊關注，</a:t>
            </a:r>
            <a:endParaRPr lang="zh-TW" altLang="zh-HK" sz="3200" kern="100" dirty="0"/>
          </a:p>
          <a:p>
            <a:pPr algn="ctr">
              <a:spcAft>
                <a:spcPts val="0"/>
              </a:spcAft>
            </a:pPr>
            <a:r>
              <a:rPr lang="zh-TW" altLang="zh-HK" sz="3600" kern="100" dirty="0">
                <a:ea typeface="標楷體" panose="03000509000000000000" pitchFamily="65" charset="-120"/>
              </a:rPr>
              <a:t>人人健康可達到！</a:t>
            </a:r>
            <a:endParaRPr lang="zh-TW" altLang="zh-HK" sz="3200" kern="100" dirty="0"/>
          </a:p>
        </p:txBody>
      </p:sp>
    </p:spTree>
    <p:extLst>
      <p:ext uri="{BB962C8B-B14F-4D97-AF65-F5344CB8AC3E}">
        <p14:creationId xmlns:p14="http://schemas.microsoft.com/office/powerpoint/2010/main" val="251392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907704" y="2132856"/>
            <a:ext cx="4248472" cy="499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113" indent="-4556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</a:pPr>
            <a:r>
              <a:rPr lang="zh-TW" altLang="en-US" kern="0" dirty="0" smtClean="0">
                <a:latin typeface="Arial Narrow" panose="020B0606020202030204" pitchFamily="34" charset="0"/>
              </a:rPr>
              <a:t>製造商或包裝商（</a:t>
            </a:r>
            <a:r>
              <a:rPr lang="en-US" altLang="zh-TW" kern="0" dirty="0" smtClean="0">
                <a:latin typeface="Arial Narrow" panose="020B0606020202030204" pitchFamily="34" charset="0"/>
              </a:rPr>
              <a:t>Manufacturer or Packer</a:t>
            </a:r>
            <a:r>
              <a:rPr lang="zh-TW" altLang="en-US" kern="0" dirty="0" smtClean="0">
                <a:latin typeface="Arial Narrow" panose="020B0606020202030204" pitchFamily="34" charset="0"/>
              </a:rPr>
              <a:t>）</a:t>
            </a:r>
            <a:endParaRPr lang="en-US" altLang="zh-TW" kern="0" dirty="0" smtClean="0">
              <a:latin typeface="Arial Narrow" panose="020B0606020202030204" pitchFamily="34" charset="0"/>
            </a:endParaRPr>
          </a:p>
          <a:p>
            <a:pPr marL="0" indent="0" eaLnBrk="1" hangingPunct="1">
              <a:buNone/>
            </a:pPr>
            <a:r>
              <a:rPr lang="zh-TW" altLang="en-US" kern="0" dirty="0" smtClean="0">
                <a:latin typeface="Arial Narrow" panose="020B0606020202030204" pitchFamily="34" charset="0"/>
              </a:rPr>
              <a:t>一次食用分量（</a:t>
            </a:r>
            <a:r>
              <a:rPr lang="en-US" altLang="zh-TW" kern="0" dirty="0" smtClean="0">
                <a:latin typeface="Arial Narrow" panose="020B0606020202030204" pitchFamily="34" charset="0"/>
              </a:rPr>
              <a:t>Serving size</a:t>
            </a:r>
            <a:r>
              <a:rPr lang="zh-TW" altLang="en-US" kern="0" dirty="0" smtClean="0">
                <a:latin typeface="Arial Narrow" panose="020B0606020202030204" pitchFamily="34" charset="0"/>
              </a:rPr>
              <a:t>）</a:t>
            </a:r>
            <a:endParaRPr lang="en-US" altLang="zh-TW" kern="0" dirty="0" smtClean="0">
              <a:latin typeface="Arial Narrow" panose="020B0606020202030204" pitchFamily="34" charset="0"/>
            </a:endParaRPr>
          </a:p>
          <a:p>
            <a:pPr marL="0" indent="0" eaLnBrk="1" hangingPunct="1">
              <a:buNone/>
            </a:pPr>
            <a:r>
              <a:rPr lang="zh-TW" altLang="en-US" kern="0" dirty="0" smtClean="0">
                <a:latin typeface="Arial Narrow" panose="020B0606020202030204" pitchFamily="34" charset="0"/>
              </a:rPr>
              <a:t>食物數量、淨重量、淨容量（</a:t>
            </a:r>
            <a:r>
              <a:rPr lang="en-US" altLang="zh-TW" kern="0" dirty="0" smtClean="0">
                <a:latin typeface="Arial Narrow" panose="020B0606020202030204" pitchFamily="34" charset="0"/>
              </a:rPr>
              <a:t>Quantity,</a:t>
            </a:r>
            <a:r>
              <a:rPr lang="zh-TW" altLang="en-US" kern="0" dirty="0" smtClean="0">
                <a:latin typeface="Arial Narrow" panose="020B0606020202030204" pitchFamily="34" charset="0"/>
              </a:rPr>
              <a:t> </a:t>
            </a:r>
            <a:r>
              <a:rPr lang="en-US" altLang="zh-TW" kern="0" dirty="0" smtClean="0">
                <a:latin typeface="Arial Narrow" panose="020B0606020202030204" pitchFamily="34" charset="0"/>
              </a:rPr>
              <a:t>Net weight,</a:t>
            </a:r>
            <a:r>
              <a:rPr lang="zh-TW" altLang="en-US" kern="0" dirty="0" smtClean="0">
                <a:latin typeface="Arial Narrow" panose="020B0606020202030204" pitchFamily="34" charset="0"/>
              </a:rPr>
              <a:t> </a:t>
            </a:r>
            <a:r>
              <a:rPr lang="en-US" altLang="zh-TW" kern="0" dirty="0" smtClean="0">
                <a:latin typeface="Arial Narrow" panose="020B0606020202030204" pitchFamily="34" charset="0"/>
              </a:rPr>
              <a:t>Net volume</a:t>
            </a:r>
            <a:r>
              <a:rPr lang="zh-TW" altLang="en-US" kern="0" dirty="0" smtClean="0">
                <a:latin typeface="Arial Narrow" panose="020B0606020202030204" pitchFamily="34" charset="0"/>
              </a:rPr>
              <a:t>）</a:t>
            </a:r>
            <a:r>
              <a:rPr lang="en-US" altLang="zh-TW" kern="0" dirty="0" smtClean="0">
                <a:latin typeface="Arial Narrow" panose="020B0606020202030204" pitchFamily="34" charset="0"/>
              </a:rPr>
              <a:t> </a:t>
            </a:r>
          </a:p>
          <a:p>
            <a:pPr marL="0" indent="0" eaLnBrk="1" hangingPunct="1">
              <a:buNone/>
            </a:pPr>
            <a:endParaRPr lang="en-US" altLang="zh-TW" kern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620688"/>
            <a:ext cx="8382000" cy="1143000"/>
          </a:xfrm>
          <a:noFill/>
        </p:spPr>
        <p:txBody>
          <a:bodyPr/>
          <a:lstStyle/>
          <a:p>
            <a:pPr algn="ctr" eaLnBrk="1" hangingPunct="1"/>
            <a:r>
              <a:rPr lang="zh-TW" altLang="en-US" sz="4000" dirty="0"/>
              <a:t>我可從食品的包裝找到甚麼資料？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456" y="2276872"/>
            <a:ext cx="717232" cy="78936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456" y="3429000"/>
            <a:ext cx="717232" cy="69191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033" y="4437112"/>
            <a:ext cx="705655" cy="918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692696"/>
            <a:ext cx="8136904" cy="1143000"/>
          </a:xfrm>
        </p:spPr>
        <p:txBody>
          <a:bodyPr/>
          <a:lstStyle/>
          <a:p>
            <a:pPr eaLnBrk="1" hangingPunct="1"/>
            <a:r>
              <a:rPr lang="zh-TW" altLang="en-US" sz="4000" dirty="0" smtClean="0"/>
              <a:t>包裝上提供的營養資料至少包括</a:t>
            </a:r>
            <a:r>
              <a:rPr lang="en-US" altLang="zh-TW" sz="4000" dirty="0" smtClean="0"/>
              <a:t>︰</a:t>
            </a:r>
            <a:endParaRPr lang="zh-TW" altLang="en-US" sz="4000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2060848"/>
            <a:ext cx="5612160" cy="4855542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Arial Narrow" panose="020B0606020202030204" pitchFamily="34" charset="0"/>
              </a:rPr>
              <a:t>能量（</a:t>
            </a:r>
            <a:r>
              <a:rPr lang="en-US" altLang="zh-TW" dirty="0" smtClean="0">
                <a:latin typeface="Arial Narrow" panose="020B0606020202030204" pitchFamily="34" charset="0"/>
              </a:rPr>
              <a:t>Energy</a:t>
            </a:r>
            <a:r>
              <a:rPr lang="zh-TW" altLang="en-US" dirty="0" smtClean="0">
                <a:latin typeface="Arial Narrow" panose="020B0606020202030204" pitchFamily="34" charset="0"/>
              </a:rPr>
              <a:t>）</a:t>
            </a:r>
            <a:endParaRPr lang="en-US" altLang="zh-TW" dirty="0">
              <a:latin typeface="Arial Narrow" panose="020B0606020202030204" pitchFamily="34" charset="0"/>
            </a:endParaRPr>
          </a:p>
          <a:p>
            <a:pPr eaLnBrk="1" hangingPunct="1"/>
            <a:r>
              <a:rPr lang="zh-TW" altLang="en-US" dirty="0" smtClean="0">
                <a:latin typeface="Arial Narrow" panose="020B0606020202030204" pitchFamily="34" charset="0"/>
              </a:rPr>
              <a:t>蛋白質（</a:t>
            </a:r>
            <a:r>
              <a:rPr lang="en-US" altLang="zh-TW" dirty="0" smtClean="0">
                <a:latin typeface="Arial Narrow" panose="020B0606020202030204" pitchFamily="34" charset="0"/>
              </a:rPr>
              <a:t>Protein</a:t>
            </a:r>
            <a:r>
              <a:rPr lang="zh-TW" altLang="en-US" dirty="0" smtClean="0">
                <a:latin typeface="Arial Narrow" panose="020B0606020202030204" pitchFamily="34" charset="0"/>
              </a:rPr>
              <a:t>）</a:t>
            </a:r>
            <a:endParaRPr lang="en-US" altLang="zh-TW" dirty="0" smtClean="0">
              <a:latin typeface="Arial Narrow" panose="020B0606020202030204" pitchFamily="34" charset="0"/>
            </a:endParaRPr>
          </a:p>
          <a:p>
            <a:pPr eaLnBrk="1" hangingPunct="1"/>
            <a:r>
              <a:rPr lang="zh-TW" altLang="en-US" dirty="0" smtClean="0">
                <a:latin typeface="Arial Narrow" panose="020B0606020202030204" pitchFamily="34" charset="0"/>
              </a:rPr>
              <a:t>脂肪總量（</a:t>
            </a:r>
            <a:r>
              <a:rPr lang="en-US" altLang="zh-TW" dirty="0" smtClean="0">
                <a:latin typeface="Arial Narrow" panose="020B0606020202030204" pitchFamily="34" charset="0"/>
              </a:rPr>
              <a:t>Total Fat</a:t>
            </a:r>
            <a:r>
              <a:rPr lang="zh-TW" altLang="en-US" dirty="0" smtClean="0">
                <a:latin typeface="Arial Narrow" panose="020B0606020202030204" pitchFamily="34" charset="0"/>
              </a:rPr>
              <a:t>）</a:t>
            </a:r>
            <a:endParaRPr lang="en-US" altLang="zh-TW" dirty="0" smtClean="0">
              <a:latin typeface="Arial Narrow" panose="020B0606020202030204" pitchFamily="34" charset="0"/>
            </a:endParaRPr>
          </a:p>
          <a:p>
            <a:pPr lvl="1" eaLnBrk="1" hangingPunct="1"/>
            <a:r>
              <a:rPr lang="zh-TW" altLang="en-US" dirty="0" smtClean="0">
                <a:latin typeface="Arial Narrow" panose="020B0606020202030204" pitchFamily="34" charset="0"/>
              </a:rPr>
              <a:t>飽和脂肪（</a:t>
            </a:r>
            <a:r>
              <a:rPr lang="en-US" altLang="zh-TW" dirty="0" smtClean="0">
                <a:latin typeface="Arial Narrow" panose="020B0606020202030204" pitchFamily="34" charset="0"/>
              </a:rPr>
              <a:t>Saturated fat</a:t>
            </a:r>
            <a:r>
              <a:rPr lang="zh-TW" altLang="en-US" dirty="0" smtClean="0">
                <a:latin typeface="Arial Narrow" panose="020B0606020202030204" pitchFamily="34" charset="0"/>
              </a:rPr>
              <a:t>）</a:t>
            </a:r>
            <a:endParaRPr lang="en-US" altLang="zh-TW" dirty="0" smtClean="0">
              <a:latin typeface="Arial Narrow" panose="020B0606020202030204" pitchFamily="34" charset="0"/>
            </a:endParaRPr>
          </a:p>
          <a:p>
            <a:pPr lvl="1" eaLnBrk="1" hangingPunct="1"/>
            <a:r>
              <a:rPr lang="zh-TW" altLang="en-US" dirty="0" smtClean="0">
                <a:latin typeface="Arial Narrow" panose="020B0606020202030204" pitchFamily="34" charset="0"/>
              </a:rPr>
              <a:t>反式脂肪（</a:t>
            </a:r>
            <a:r>
              <a:rPr lang="en-US" altLang="zh-TW" dirty="0" smtClean="0">
                <a:latin typeface="Arial Narrow" panose="020B0606020202030204" pitchFamily="34" charset="0"/>
              </a:rPr>
              <a:t>Trans Fat</a:t>
            </a:r>
            <a:r>
              <a:rPr lang="zh-TW" altLang="en-US" dirty="0" smtClean="0">
                <a:latin typeface="Arial Narrow" panose="020B0606020202030204" pitchFamily="34" charset="0"/>
              </a:rPr>
              <a:t>）</a:t>
            </a:r>
            <a:endParaRPr lang="en-US" altLang="zh-TW" dirty="0" smtClean="0">
              <a:latin typeface="Arial Narrow" panose="020B0606020202030204" pitchFamily="34" charset="0"/>
            </a:endParaRPr>
          </a:p>
          <a:p>
            <a:pPr eaLnBrk="1" hangingPunct="1"/>
            <a:r>
              <a:rPr lang="zh-TW" altLang="en-US" dirty="0" smtClean="0">
                <a:latin typeface="Arial Narrow" panose="020B0606020202030204" pitchFamily="34" charset="0"/>
              </a:rPr>
              <a:t>碳水化合物（</a:t>
            </a:r>
            <a:r>
              <a:rPr lang="en-US" altLang="zh-TW" dirty="0" smtClean="0">
                <a:latin typeface="Arial Narrow" panose="020B0606020202030204" pitchFamily="34" charset="0"/>
              </a:rPr>
              <a:t>Carbohydrates</a:t>
            </a:r>
            <a:r>
              <a:rPr lang="zh-TW" altLang="en-US" dirty="0" smtClean="0">
                <a:latin typeface="Arial Narrow" panose="020B0606020202030204" pitchFamily="34" charset="0"/>
              </a:rPr>
              <a:t>）</a:t>
            </a:r>
            <a:endParaRPr lang="en-US" altLang="zh-TW" dirty="0" smtClean="0">
              <a:latin typeface="Arial Narrow" panose="020B0606020202030204" pitchFamily="34" charset="0"/>
            </a:endParaRPr>
          </a:p>
          <a:p>
            <a:pPr lvl="1" eaLnBrk="1" hangingPunct="1"/>
            <a:r>
              <a:rPr lang="zh-TW" altLang="en-US" dirty="0" smtClean="0">
                <a:latin typeface="Arial Narrow" panose="020B0606020202030204" pitchFamily="34" charset="0"/>
              </a:rPr>
              <a:t>糖</a:t>
            </a:r>
            <a:r>
              <a:rPr lang="zh-TW" altLang="en-US" dirty="0">
                <a:latin typeface="Arial Narrow" panose="020B0606020202030204" pitchFamily="34" charset="0"/>
              </a:rPr>
              <a:t>（</a:t>
            </a:r>
            <a:r>
              <a:rPr lang="en-US" altLang="zh-TW" dirty="0" smtClean="0">
                <a:latin typeface="Arial Narrow" panose="020B0606020202030204" pitchFamily="34" charset="0"/>
              </a:rPr>
              <a:t>Sugars</a:t>
            </a:r>
            <a:r>
              <a:rPr lang="zh-TW" altLang="en-US" dirty="0" smtClean="0">
                <a:latin typeface="Arial Narrow" panose="020B0606020202030204" pitchFamily="34" charset="0"/>
              </a:rPr>
              <a:t>）</a:t>
            </a:r>
            <a:endParaRPr lang="en-US" altLang="zh-TW" dirty="0">
              <a:latin typeface="Arial Narrow" panose="020B0606020202030204" pitchFamily="34" charset="0"/>
            </a:endParaRPr>
          </a:p>
          <a:p>
            <a:pPr eaLnBrk="1" hangingPunct="1"/>
            <a:r>
              <a:rPr lang="zh-TW" altLang="en-US" dirty="0">
                <a:latin typeface="Arial Narrow" panose="020B0606020202030204" pitchFamily="34" charset="0"/>
              </a:rPr>
              <a:t>鈉（</a:t>
            </a:r>
            <a:r>
              <a:rPr lang="en-US" altLang="zh-TW" dirty="0">
                <a:latin typeface="Arial Narrow" panose="020B0606020202030204" pitchFamily="34" charset="0"/>
              </a:rPr>
              <a:t>Sodium</a:t>
            </a:r>
            <a:r>
              <a:rPr lang="zh-TW" altLang="en-US" dirty="0">
                <a:latin typeface="Arial Narrow" panose="020B0606020202030204" pitchFamily="34" charset="0"/>
              </a:rPr>
              <a:t>）</a:t>
            </a:r>
            <a:endParaRPr lang="en-US" altLang="zh-TW" dirty="0">
              <a:latin typeface="Arial Narrow" panose="020B060602020203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760" y="3829527"/>
            <a:ext cx="2370332" cy="3028473"/>
          </a:xfrm>
          <a:prstGeom prst="rect">
            <a:avLst/>
          </a:prstGeom>
        </p:spPr>
      </p:pic>
      <p:sp>
        <p:nvSpPr>
          <p:cNvPr id="3" name="矩形圖說文字 2"/>
          <p:cNvSpPr/>
          <p:nvPr/>
        </p:nvSpPr>
        <p:spPr bwMode="auto">
          <a:xfrm>
            <a:off x="6156176" y="2132856"/>
            <a:ext cx="2232248" cy="1590551"/>
          </a:xfrm>
          <a:prstGeom prst="wedgeRectCallout">
            <a:avLst>
              <a:gd name="adj1" fmla="val -4407"/>
              <a:gd name="adj2" fmla="val 7347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新細明體" charset="-120"/>
              </a:rPr>
              <a:t>讓我們分析幾</a:t>
            </a:r>
            <a:endParaRPr kumimoji="1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新細明體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 smtClean="0">
                <a:latin typeface="Times New Roman" charset="0"/>
                <a:ea typeface="新細明體" charset="-120"/>
              </a:rPr>
              <a:t>種兒童常吃的</a:t>
            </a:r>
            <a:endParaRPr lang="en-US" altLang="zh-TW" dirty="0" smtClean="0">
              <a:latin typeface="Times New Roman" charset="0"/>
              <a:ea typeface="新細明體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 smtClean="0">
                <a:latin typeface="Times New Roman" charset="0"/>
                <a:ea typeface="新細明體" charset="-120"/>
              </a:rPr>
              <a:t>東西的營養資</a:t>
            </a:r>
            <a:endParaRPr lang="en-US" altLang="zh-TW" dirty="0" smtClean="0">
              <a:latin typeface="Times New Roman" charset="0"/>
              <a:ea typeface="新細明體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新細明體" charset="-120"/>
              </a:rPr>
              <a:t>料。</a:t>
            </a:r>
            <a:endParaRPr kumimoji="1" lang="zh-HK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2060" y="980728"/>
            <a:ext cx="3516391" cy="2637293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6876"/>
              </p:ext>
            </p:extLst>
          </p:nvPr>
        </p:nvGraphicFramePr>
        <p:xfrm>
          <a:off x="827584" y="1772816"/>
          <a:ext cx="3672408" cy="46634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173466">
                  <a:extLst>
                    <a:ext uri="{9D8B030D-6E8A-4147-A177-3AD203B41FA5}">
                      <a16:colId xmlns:a16="http://schemas.microsoft.com/office/drawing/2014/main" val="590320866"/>
                    </a:ext>
                  </a:extLst>
                </a:gridCol>
                <a:gridCol w="1498942">
                  <a:extLst>
                    <a:ext uri="{9D8B030D-6E8A-4147-A177-3AD203B41FA5}">
                      <a16:colId xmlns:a16="http://schemas.microsoft.com/office/drawing/2014/main" val="2517121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zh-TW" altLang="en-US" sz="28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altLang="zh-TW" sz="2800" dirty="0" smtClean="0">
                          <a:latin typeface="Arial Narrow" panose="020B0606020202030204" pitchFamily="34" charset="0"/>
                        </a:rPr>
                        <a:t>Per 100 g </a:t>
                      </a:r>
                      <a:r>
                        <a:rPr lang="zh-TW" altLang="en-US" sz="2800" dirty="0" smtClean="0"/>
                        <a:t>每百克</a:t>
                      </a:r>
                      <a:endParaRPr lang="zh-HK" altLang="en-US" sz="2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390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solidFill>
                            <a:srgbClr val="FF0000"/>
                          </a:solidFill>
                        </a:rPr>
                        <a:t>能量</a:t>
                      </a:r>
                      <a:endParaRPr lang="zh-HK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512</a:t>
                      </a:r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</a:rPr>
                        <a:t>千卡</a:t>
                      </a:r>
                      <a:endParaRPr lang="zh-HK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764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蛋白質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5.8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072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總脂肪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26.4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453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6700" indent="-2667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dirty="0" smtClean="0"/>
                        <a:t>飽和脂肪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15.7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017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6700" indent="-2667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dirty="0" smtClean="0"/>
                        <a:t>反式脂肪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1.1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876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碳水化合物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62.3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254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6700" indent="-2667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dirty="0" smtClean="0"/>
                        <a:t>糖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23.4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735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鈉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170</a:t>
                      </a:r>
                      <a:r>
                        <a:rPr lang="zh-TW" altLang="en-US" sz="2800" dirty="0" smtClean="0"/>
                        <a:t>毫克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763462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4464496" cy="782742"/>
          </a:xfrm>
        </p:spPr>
        <p:txBody>
          <a:bodyPr/>
          <a:lstStyle/>
          <a:p>
            <a:pPr algn="ctr" eaLnBrk="1" hangingPunct="1"/>
            <a:r>
              <a:rPr lang="zh-TW" altLang="en-US" sz="3600" dirty="0" smtClean="0"/>
              <a:t>某種曲奇餅營養資料</a:t>
            </a:r>
          </a:p>
        </p:txBody>
      </p:sp>
      <p:sp>
        <p:nvSpPr>
          <p:cNvPr id="9" name="矩形圖說文字 8"/>
          <p:cNvSpPr/>
          <p:nvPr/>
        </p:nvSpPr>
        <p:spPr bwMode="auto">
          <a:xfrm>
            <a:off x="5076056" y="3861048"/>
            <a:ext cx="3552395" cy="2376264"/>
          </a:xfrm>
          <a:prstGeom prst="wedgeRectCallout">
            <a:avLst>
              <a:gd name="adj1" fmla="val 1998"/>
              <a:gd name="adj2" fmla="val -7369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dirty="0" smtClean="0"/>
              <a:t>假如我吃</a:t>
            </a:r>
            <a:r>
              <a:rPr lang="en-US" altLang="zh-TW" dirty="0" smtClean="0"/>
              <a:t>4</a:t>
            </a:r>
            <a:r>
              <a:rPr lang="zh-TW" altLang="en-US" dirty="0" smtClean="0"/>
              <a:t>塊這種曲奇會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攝取多少能量？先量度</a:t>
            </a:r>
            <a:r>
              <a:rPr lang="en-US" altLang="zh-TW" dirty="0" smtClean="0"/>
              <a:t>4</a:t>
            </a:r>
          </a:p>
          <a:p>
            <a:pPr algn="ctr"/>
            <a:r>
              <a:rPr lang="zh-TW" altLang="en-US" dirty="0" smtClean="0"/>
              <a:t>塊餅的重量，得出</a:t>
            </a:r>
            <a:r>
              <a:rPr lang="en-US" altLang="zh-TW" dirty="0" smtClean="0"/>
              <a:t>32</a:t>
            </a:r>
            <a:r>
              <a:rPr lang="zh-TW" altLang="en-US" dirty="0" smtClean="0"/>
              <a:t>克，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然後將左圖顯示資料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乘</a:t>
            </a:r>
            <a:r>
              <a:rPr lang="en-US" altLang="zh-TW" dirty="0" smtClean="0"/>
              <a:t>0.32</a:t>
            </a:r>
            <a:r>
              <a:rPr lang="zh-TW" altLang="en-US" dirty="0" smtClean="0"/>
              <a:t>，就知道我會攝取</a:t>
            </a:r>
            <a:endParaRPr lang="en-US" altLang="zh-TW" dirty="0" smtClean="0"/>
          </a:p>
          <a:p>
            <a:pPr algn="ctr"/>
            <a:r>
              <a:rPr lang="en-US" altLang="zh-TW" dirty="0" smtClean="0"/>
              <a:t>164</a:t>
            </a:r>
            <a:r>
              <a:rPr lang="zh-TW" altLang="en-US" dirty="0" smtClean="0"/>
              <a:t>千卡能量。</a:t>
            </a:r>
            <a:endParaRPr lang="zh-HK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7524328" y="980728"/>
            <a:ext cx="1104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effectLst>
                  <a:glow rad="101600">
                    <a:schemeClr val="bg1"/>
                  </a:glow>
                </a:effectLst>
              </a:rPr>
              <a:t>重</a:t>
            </a:r>
            <a:r>
              <a:rPr lang="en-US" altLang="zh-TW" dirty="0" smtClean="0">
                <a:effectLst>
                  <a:glow rad="101600">
                    <a:schemeClr val="bg1"/>
                  </a:glow>
                </a:effectLst>
              </a:rPr>
              <a:t>32</a:t>
            </a:r>
            <a:r>
              <a:rPr lang="zh-TW" altLang="en-US" dirty="0" smtClean="0">
                <a:effectLst>
                  <a:glow rad="101600">
                    <a:schemeClr val="bg1"/>
                  </a:glow>
                </a:effectLst>
              </a:rPr>
              <a:t>克</a:t>
            </a:r>
            <a:endParaRPr lang="zh-HK" altLang="en-US" dirty="0">
              <a:effectLst>
                <a:glow rad="1016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211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763751"/>
              </p:ext>
            </p:extLst>
          </p:nvPr>
        </p:nvGraphicFramePr>
        <p:xfrm>
          <a:off x="827584" y="1772816"/>
          <a:ext cx="3672408" cy="46634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173466">
                  <a:extLst>
                    <a:ext uri="{9D8B030D-6E8A-4147-A177-3AD203B41FA5}">
                      <a16:colId xmlns:a16="http://schemas.microsoft.com/office/drawing/2014/main" val="590320866"/>
                    </a:ext>
                  </a:extLst>
                </a:gridCol>
                <a:gridCol w="1498942">
                  <a:extLst>
                    <a:ext uri="{9D8B030D-6E8A-4147-A177-3AD203B41FA5}">
                      <a16:colId xmlns:a16="http://schemas.microsoft.com/office/drawing/2014/main" val="2517121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latin typeface="Arial Narrow" panose="020B0606020202030204" pitchFamily="34" charset="0"/>
                        </a:rPr>
                        <a:t>Per</a:t>
                      </a:r>
                      <a:r>
                        <a:rPr lang="en-US" altLang="zh-TW" sz="2800" baseline="0" dirty="0" smtClean="0">
                          <a:latin typeface="Arial Narrow" panose="020B0606020202030204" pitchFamily="34" charset="0"/>
                        </a:rPr>
                        <a:t> 100 g </a:t>
                      </a:r>
                      <a:r>
                        <a:rPr lang="zh-TW" altLang="en-US" sz="2800" dirty="0" smtClean="0"/>
                        <a:t>每百克</a:t>
                      </a:r>
                      <a:endParaRPr lang="zh-HK" altLang="en-US" sz="28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390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能量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512</a:t>
                      </a:r>
                      <a:r>
                        <a:rPr lang="zh-TW" altLang="en-US" sz="2800" dirty="0" smtClean="0"/>
                        <a:t>千卡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764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蛋白質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5.8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072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總脂肪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26.4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453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6700" indent="-2667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dirty="0" smtClean="0"/>
                        <a:t>飽和脂肪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15.7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017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6700" indent="-2667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dirty="0" smtClean="0">
                          <a:solidFill>
                            <a:srgbClr val="FF0000"/>
                          </a:solidFill>
                        </a:rPr>
                        <a:t>反式脂肪</a:t>
                      </a:r>
                      <a:endParaRPr lang="zh-HK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1.1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876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碳水化合物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62.3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254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6700" indent="-2667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dirty="0" smtClean="0"/>
                        <a:t>糖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23.4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735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鈉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170</a:t>
                      </a:r>
                      <a:r>
                        <a:rPr lang="zh-TW" altLang="en-US" sz="2800" dirty="0" smtClean="0"/>
                        <a:t>毫克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763462"/>
                  </a:ext>
                </a:extLst>
              </a:tr>
            </a:tbl>
          </a:graphicData>
        </a:graphic>
      </p:graphicFrame>
      <p:sp>
        <p:nvSpPr>
          <p:cNvPr id="8" name="矩形圖說文字 7"/>
          <p:cNvSpPr/>
          <p:nvPr/>
        </p:nvSpPr>
        <p:spPr bwMode="auto">
          <a:xfrm>
            <a:off x="4716016" y="2708920"/>
            <a:ext cx="4046510" cy="1296144"/>
          </a:xfrm>
          <a:prstGeom prst="wedgeRectCallout">
            <a:avLst>
              <a:gd name="adj1" fmla="val -58777"/>
              <a:gd name="adj2" fmla="val -56093"/>
            </a:avLst>
          </a:prstGeom>
          <a:solidFill>
            <a:srgbClr val="F1C3F7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dirty="0" smtClean="0"/>
              <a:t>有時候，能量以千焦（</a:t>
            </a:r>
            <a:r>
              <a:rPr lang="en-US" altLang="zh-TW" dirty="0" smtClean="0"/>
              <a:t>kJ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為顯示的單位，對換方式</a:t>
            </a:r>
            <a:r>
              <a:rPr lang="en-US" altLang="zh-TW" dirty="0" smtClean="0"/>
              <a:t>︰</a:t>
            </a:r>
          </a:p>
          <a:p>
            <a:pPr algn="ctr"/>
            <a:r>
              <a:rPr lang="en-US" altLang="zh-TW" dirty="0" smtClean="0"/>
              <a:t>1</a:t>
            </a:r>
            <a:r>
              <a:rPr lang="zh-TW" altLang="en-US" dirty="0" smtClean="0"/>
              <a:t>千卡（</a:t>
            </a:r>
            <a:r>
              <a:rPr lang="en-US" altLang="zh-TW" dirty="0" smtClean="0"/>
              <a:t>kcal</a:t>
            </a:r>
            <a:r>
              <a:rPr lang="zh-TW" altLang="en-US" dirty="0" smtClean="0"/>
              <a:t>）</a:t>
            </a:r>
            <a:r>
              <a:rPr lang="en-US" altLang="zh-TW" dirty="0" smtClean="0"/>
              <a:t>=</a:t>
            </a:r>
            <a:r>
              <a:rPr lang="zh-TW" altLang="en-US" dirty="0" smtClean="0"/>
              <a:t> </a:t>
            </a:r>
            <a:r>
              <a:rPr lang="en-US" altLang="zh-TW" dirty="0" smtClean="0"/>
              <a:t>4.2</a:t>
            </a:r>
            <a:r>
              <a:rPr lang="zh-TW" altLang="en-US" dirty="0"/>
              <a:t>千</a:t>
            </a:r>
            <a:r>
              <a:rPr lang="zh-TW" altLang="en-US" dirty="0" smtClean="0"/>
              <a:t>焦（</a:t>
            </a:r>
            <a:r>
              <a:rPr lang="en-US" altLang="zh-TW" dirty="0" smtClean="0"/>
              <a:t>kJ</a:t>
            </a:r>
            <a:r>
              <a:rPr lang="zh-TW" altLang="en-US" dirty="0" smtClean="0"/>
              <a:t>）</a:t>
            </a:r>
            <a:endParaRPr lang="zh-HK" altLang="en-US" dirty="0"/>
          </a:p>
        </p:txBody>
      </p:sp>
      <p:sp>
        <p:nvSpPr>
          <p:cNvPr id="10" name="矩形圖說文字 9"/>
          <p:cNvSpPr/>
          <p:nvPr/>
        </p:nvSpPr>
        <p:spPr bwMode="auto">
          <a:xfrm>
            <a:off x="4860031" y="4149080"/>
            <a:ext cx="3883661" cy="2359184"/>
          </a:xfrm>
          <a:prstGeom prst="wedgeRectCallout">
            <a:avLst>
              <a:gd name="adj1" fmla="val -61196"/>
              <a:gd name="adj2" fmla="val -34033"/>
            </a:avLst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dirty="0" smtClean="0"/>
              <a:t>製造商有時會將油從液體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狀轉為半固體狀，做出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「反式脂肪」，這種成分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有助延長保質期和增加口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感。但過量攝取反式脂肪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會增加患心臟病的風險。</a:t>
            </a:r>
            <a:endParaRPr lang="zh-HK" altLang="en-US" dirty="0"/>
          </a:p>
        </p:txBody>
      </p:sp>
      <p:sp>
        <p:nvSpPr>
          <p:cNvPr id="13" name="矩形圖說文字 12"/>
          <p:cNvSpPr/>
          <p:nvPr/>
        </p:nvSpPr>
        <p:spPr bwMode="auto">
          <a:xfrm>
            <a:off x="5208651" y="966798"/>
            <a:ext cx="3528392" cy="1612036"/>
          </a:xfrm>
          <a:prstGeom prst="wedgeRectCallout">
            <a:avLst>
              <a:gd name="adj1" fmla="val -73567"/>
              <a:gd name="adj2" fmla="val 39183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dirty="0" smtClean="0"/>
              <a:t>每次吃小食的能量不宜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多於</a:t>
            </a:r>
            <a:r>
              <a:rPr lang="en-US" altLang="zh-TW" dirty="0" smtClean="0"/>
              <a:t>125</a:t>
            </a:r>
            <a:r>
              <a:rPr lang="zh-TW" altLang="en-US" dirty="0" smtClean="0"/>
              <a:t>千卡，吃</a:t>
            </a:r>
            <a:r>
              <a:rPr lang="en-US" altLang="zh-TW" dirty="0" smtClean="0"/>
              <a:t>4</a:t>
            </a:r>
            <a:r>
              <a:rPr lang="zh-TW" altLang="en-US" dirty="0" smtClean="0"/>
              <a:t>塊就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點過量，也解釋為何曲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奇餅屬於「紅燈小食」</a:t>
            </a:r>
            <a:endParaRPr lang="zh-HK" altLang="en-US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4464496" cy="782742"/>
          </a:xfrm>
        </p:spPr>
        <p:txBody>
          <a:bodyPr/>
          <a:lstStyle/>
          <a:p>
            <a:pPr algn="ctr" eaLnBrk="1" hangingPunct="1"/>
            <a:r>
              <a:rPr lang="zh-TW" altLang="en-US" sz="3600" dirty="0" smtClean="0"/>
              <a:t>某種曲奇餅營養資料</a:t>
            </a:r>
          </a:p>
        </p:txBody>
      </p:sp>
    </p:spTree>
    <p:extLst>
      <p:ext uri="{BB962C8B-B14F-4D97-AF65-F5344CB8AC3E}">
        <p14:creationId xmlns:p14="http://schemas.microsoft.com/office/powerpoint/2010/main" val="221913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4874" y="1304877"/>
            <a:ext cx="3564396" cy="2673297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849913"/>
              </p:ext>
            </p:extLst>
          </p:nvPr>
        </p:nvGraphicFramePr>
        <p:xfrm>
          <a:off x="827584" y="1772816"/>
          <a:ext cx="4032448" cy="46634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386551">
                  <a:extLst>
                    <a:ext uri="{9D8B030D-6E8A-4147-A177-3AD203B41FA5}">
                      <a16:colId xmlns:a16="http://schemas.microsoft.com/office/drawing/2014/main" val="590320866"/>
                    </a:ext>
                  </a:extLst>
                </a:gridCol>
                <a:gridCol w="1645897">
                  <a:extLst>
                    <a:ext uri="{9D8B030D-6E8A-4147-A177-3AD203B41FA5}">
                      <a16:colId xmlns:a16="http://schemas.microsoft.com/office/drawing/2014/main" val="2517121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>
                          <a:latin typeface="Arial Narrow" panose="020B0606020202030204" pitchFamily="34" charset="0"/>
                        </a:rPr>
                        <a:t>Per</a:t>
                      </a:r>
                      <a:r>
                        <a:rPr lang="en-US" altLang="zh-TW" sz="2800" baseline="0" dirty="0" smtClean="0">
                          <a:latin typeface="Arial Narrow" panose="020B0606020202030204" pitchFamily="34" charset="0"/>
                        </a:rPr>
                        <a:t> Serving </a:t>
                      </a:r>
                      <a:r>
                        <a:rPr lang="zh-TW" altLang="en-US" sz="2800" dirty="0" smtClean="0"/>
                        <a:t>每食用分量</a:t>
                      </a:r>
                      <a:endParaRPr lang="zh-HK" altLang="en-US" sz="2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390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solidFill>
                            <a:srgbClr val="FF0000"/>
                          </a:solidFill>
                        </a:rPr>
                        <a:t>能量</a:t>
                      </a:r>
                      <a:endParaRPr lang="zh-HK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60</a:t>
                      </a:r>
                      <a:r>
                        <a:rPr lang="zh-TW" altLang="en-US" sz="2800" dirty="0" smtClean="0"/>
                        <a:t>千卡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764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蛋白質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1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072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總脂肪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1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453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6700" indent="-2667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dirty="0" smtClean="0"/>
                        <a:t>飽和脂肪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0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017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6700" indent="-2667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dirty="0" smtClean="0"/>
                        <a:t>反式脂肪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0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876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碳水化合物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13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254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6700" indent="-2667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dirty="0" smtClean="0"/>
                        <a:t>糖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7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735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鈉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320</a:t>
                      </a:r>
                      <a:r>
                        <a:rPr lang="zh-TW" altLang="en-US" sz="2800" dirty="0" smtClean="0"/>
                        <a:t>毫克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763462"/>
                  </a:ext>
                </a:extLst>
              </a:tr>
            </a:tbl>
          </a:graphicData>
        </a:graphic>
      </p:graphicFrame>
      <p:sp>
        <p:nvSpPr>
          <p:cNvPr id="6" name="矩形圖說文字 5"/>
          <p:cNvSpPr/>
          <p:nvPr/>
        </p:nvSpPr>
        <p:spPr bwMode="auto">
          <a:xfrm>
            <a:off x="5186968" y="4468075"/>
            <a:ext cx="3568475" cy="1584176"/>
          </a:xfrm>
          <a:prstGeom prst="wedgeRectCallout">
            <a:avLst>
              <a:gd name="adj1" fmla="val -11321"/>
              <a:gd name="adj2" fmla="val -8946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dirty="0" smtClean="0"/>
              <a:t>假如我吃了這麼多粟米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（罐上顯示每次食用分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量為</a:t>
            </a:r>
            <a:r>
              <a:rPr lang="en-US" altLang="zh-TW" dirty="0" smtClean="0"/>
              <a:t>125</a:t>
            </a:r>
            <a:r>
              <a:rPr lang="zh-TW" altLang="en-US" dirty="0" smtClean="0"/>
              <a:t>克），代表我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會攝取</a:t>
            </a:r>
            <a:r>
              <a:rPr lang="en-US" altLang="zh-TW" dirty="0" smtClean="0"/>
              <a:t>60</a:t>
            </a:r>
            <a:r>
              <a:rPr lang="zh-TW" altLang="en-US" dirty="0" smtClean="0"/>
              <a:t>千卡能量。</a:t>
            </a:r>
            <a:endParaRPr lang="zh-HK" alt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788118"/>
            <a:ext cx="5319314" cy="782742"/>
          </a:xfrm>
        </p:spPr>
        <p:txBody>
          <a:bodyPr/>
          <a:lstStyle/>
          <a:p>
            <a:pPr algn="ctr" eaLnBrk="1" hangingPunct="1"/>
            <a:r>
              <a:rPr lang="zh-TW" altLang="en-US" sz="3600" dirty="0" smtClean="0"/>
              <a:t>某種罐裝粟米的營養資料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7547484" y="1291403"/>
            <a:ext cx="1250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effectLst>
                  <a:glow rad="101600">
                    <a:schemeClr val="bg1"/>
                  </a:glow>
                </a:effectLst>
              </a:rPr>
              <a:t>重</a:t>
            </a:r>
            <a:r>
              <a:rPr lang="en-US" altLang="zh-TW" dirty="0" smtClean="0">
                <a:effectLst>
                  <a:glow rad="101600">
                    <a:schemeClr val="bg1"/>
                  </a:glow>
                </a:effectLst>
              </a:rPr>
              <a:t>125</a:t>
            </a:r>
            <a:r>
              <a:rPr lang="zh-TW" altLang="en-US" dirty="0" smtClean="0">
                <a:effectLst>
                  <a:glow rad="101600">
                    <a:schemeClr val="bg1"/>
                  </a:glow>
                </a:effectLst>
              </a:rPr>
              <a:t>克</a:t>
            </a:r>
            <a:endParaRPr lang="zh-HK" altLang="en-US" dirty="0">
              <a:effectLst>
                <a:glow rad="101600">
                  <a:schemeClr val="bg1"/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365261"/>
              </p:ext>
            </p:extLst>
          </p:nvPr>
        </p:nvGraphicFramePr>
        <p:xfrm>
          <a:off x="827584" y="1772816"/>
          <a:ext cx="4032448" cy="46634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386551">
                  <a:extLst>
                    <a:ext uri="{9D8B030D-6E8A-4147-A177-3AD203B41FA5}">
                      <a16:colId xmlns:a16="http://schemas.microsoft.com/office/drawing/2014/main" val="590320866"/>
                    </a:ext>
                  </a:extLst>
                </a:gridCol>
                <a:gridCol w="1645897">
                  <a:extLst>
                    <a:ext uri="{9D8B030D-6E8A-4147-A177-3AD203B41FA5}">
                      <a16:colId xmlns:a16="http://schemas.microsoft.com/office/drawing/2014/main" val="2517121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>
                          <a:latin typeface="Arial Narrow" panose="020B0606020202030204" pitchFamily="34" charset="0"/>
                        </a:rPr>
                        <a:t>Per</a:t>
                      </a:r>
                      <a:r>
                        <a:rPr lang="en-US" altLang="zh-TW" sz="2800" baseline="0" dirty="0" smtClean="0">
                          <a:latin typeface="Arial Narrow" panose="020B0606020202030204" pitchFamily="34" charset="0"/>
                        </a:rPr>
                        <a:t> Serving </a:t>
                      </a:r>
                      <a:r>
                        <a:rPr lang="zh-TW" altLang="en-US" sz="2800" dirty="0" smtClean="0"/>
                        <a:t>每食用分量</a:t>
                      </a:r>
                      <a:endParaRPr lang="zh-HK" altLang="en-US" sz="2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390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能量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60</a:t>
                      </a:r>
                      <a:r>
                        <a:rPr lang="zh-TW" altLang="en-US" sz="2800" dirty="0" smtClean="0"/>
                        <a:t>千卡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764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蛋白質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1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072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總脂肪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1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453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6700" indent="-2667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dirty="0" smtClean="0"/>
                        <a:t>飽和脂肪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0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017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6700" indent="-2667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dirty="0" smtClean="0"/>
                        <a:t>反式脂肪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0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876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碳水化合物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13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254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6700" indent="-2667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dirty="0" smtClean="0"/>
                        <a:t>糖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7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735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solidFill>
                            <a:srgbClr val="FF0000"/>
                          </a:solidFill>
                        </a:rPr>
                        <a:t>鈉</a:t>
                      </a:r>
                      <a:endParaRPr lang="zh-HK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320</a:t>
                      </a:r>
                      <a:r>
                        <a:rPr lang="zh-TW" altLang="en-US" sz="2800" dirty="0" smtClean="0"/>
                        <a:t>毫克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763462"/>
                  </a:ext>
                </a:extLst>
              </a:tr>
            </a:tbl>
          </a:graphicData>
        </a:graphic>
      </p:graphicFrame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788118"/>
            <a:ext cx="5319314" cy="782742"/>
          </a:xfrm>
        </p:spPr>
        <p:txBody>
          <a:bodyPr/>
          <a:lstStyle/>
          <a:p>
            <a:pPr algn="ctr" eaLnBrk="1" hangingPunct="1"/>
            <a:r>
              <a:rPr lang="zh-TW" altLang="en-US" sz="3600" dirty="0" smtClean="0"/>
              <a:t>某種罐裝粟米的營養資料</a:t>
            </a:r>
          </a:p>
        </p:txBody>
      </p:sp>
      <p:sp>
        <p:nvSpPr>
          <p:cNvPr id="4" name="矩形圖說文字 3"/>
          <p:cNvSpPr/>
          <p:nvPr/>
        </p:nvSpPr>
        <p:spPr bwMode="auto">
          <a:xfrm>
            <a:off x="5210795" y="4077072"/>
            <a:ext cx="3564396" cy="2359184"/>
          </a:xfrm>
          <a:prstGeom prst="wedgeRectCallout">
            <a:avLst>
              <a:gd name="adj1" fmla="val -61959"/>
              <a:gd name="adj2" fmla="val 3874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dirty="0" smtClean="0"/>
              <a:t>可能</a:t>
            </a:r>
            <a:r>
              <a:rPr lang="zh-TW" altLang="en-US" dirty="0"/>
              <a:t>由於這種</a:t>
            </a:r>
            <a:r>
              <a:rPr lang="zh-TW" altLang="en-US" dirty="0" smtClean="0"/>
              <a:t>罐裝粟米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需要</a:t>
            </a:r>
            <a:r>
              <a:rPr lang="zh-TW" altLang="en-US" dirty="0"/>
              <a:t>添加鹽以助保存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鈉</a:t>
            </a:r>
            <a:r>
              <a:rPr lang="zh-TW" altLang="en-US" dirty="0"/>
              <a:t>的含量也不少。如</a:t>
            </a:r>
            <a:r>
              <a:rPr lang="zh-TW" altLang="en-US" dirty="0" smtClean="0"/>
              <a:t>選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擇</a:t>
            </a:r>
            <a:r>
              <a:rPr lang="zh-TW" altLang="en-US" dirty="0"/>
              <a:t>鈉含量少於每百克</a:t>
            </a:r>
            <a:r>
              <a:rPr lang="en-US" altLang="zh-TW" dirty="0" smtClean="0"/>
              <a:t>120</a:t>
            </a:r>
          </a:p>
          <a:p>
            <a:pPr algn="ctr"/>
            <a:r>
              <a:rPr lang="zh-TW" altLang="en-US" dirty="0" smtClean="0"/>
              <a:t>毫升</a:t>
            </a:r>
            <a:r>
              <a:rPr lang="zh-TW" altLang="en-US" dirty="0"/>
              <a:t>的新鮮粟米，才</a:t>
            </a:r>
            <a:r>
              <a:rPr lang="zh-TW" altLang="en-US" dirty="0" smtClean="0"/>
              <a:t>是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最好</a:t>
            </a:r>
            <a:r>
              <a:rPr lang="zh-TW" altLang="en-US" dirty="0"/>
              <a:t>的選擇。</a:t>
            </a:r>
            <a:endParaRPr lang="zh-HK" altLang="en-US" dirty="0"/>
          </a:p>
          <a:p>
            <a:pPr algn="ctr"/>
            <a:endParaRPr lang="zh-HK" altLang="en-US" dirty="0"/>
          </a:p>
        </p:txBody>
      </p:sp>
      <p:sp>
        <p:nvSpPr>
          <p:cNvPr id="5" name="矩形圖說文字 4"/>
          <p:cNvSpPr/>
          <p:nvPr/>
        </p:nvSpPr>
        <p:spPr bwMode="auto">
          <a:xfrm>
            <a:off x="5210795" y="2420888"/>
            <a:ext cx="3543868" cy="1296144"/>
          </a:xfrm>
          <a:prstGeom prst="wedgeRectCallout">
            <a:avLst>
              <a:gd name="adj1" fmla="val -61753"/>
              <a:gd name="adj2" fmla="val -34386"/>
            </a:avLst>
          </a:prstGeom>
          <a:solidFill>
            <a:srgbClr val="F1C3F7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zh-HK" dirty="0"/>
              <a:t>這種</a:t>
            </a:r>
            <a:r>
              <a:rPr lang="zh-TW" altLang="zh-HK" dirty="0" smtClean="0"/>
              <a:t>粟米</a:t>
            </a:r>
            <a:r>
              <a:rPr lang="zh-TW" altLang="en-US" dirty="0" smtClean="0"/>
              <a:t>可</a:t>
            </a:r>
            <a:r>
              <a:rPr lang="zh-TW" altLang="zh-HK" dirty="0" smtClean="0"/>
              <a:t>作為</a:t>
            </a:r>
            <a:r>
              <a:rPr lang="zh-TW" altLang="en-US" dirty="0" smtClean="0"/>
              <a:t>兒童「</a:t>
            </a:r>
            <a:r>
              <a:rPr lang="zh-TW" altLang="zh-HK" dirty="0" smtClean="0"/>
              <a:t>限</a:t>
            </a:r>
            <a:endParaRPr lang="en-US" altLang="zh-TW" dirty="0" smtClean="0"/>
          </a:p>
          <a:p>
            <a:pPr algn="ctr"/>
            <a:r>
              <a:rPr lang="zh-TW" altLang="zh-HK" dirty="0" smtClean="0"/>
              <a:t>量選擇</a:t>
            </a:r>
            <a:r>
              <a:rPr lang="zh-TW" altLang="en-US" dirty="0" smtClean="0"/>
              <a:t>」</a:t>
            </a:r>
            <a:r>
              <a:rPr lang="zh-TW" altLang="zh-HK" dirty="0" smtClean="0"/>
              <a:t>的</a:t>
            </a:r>
            <a:r>
              <a:rPr lang="zh-TW" altLang="zh-HK" dirty="0"/>
              <a:t>小</a:t>
            </a:r>
            <a:r>
              <a:rPr lang="zh-TW" altLang="zh-HK" dirty="0" smtClean="0"/>
              <a:t>食</a:t>
            </a:r>
            <a:r>
              <a:rPr lang="zh-TW" altLang="en-US" dirty="0" smtClean="0"/>
              <a:t>，因為其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熱量適宜，脂肪不高。</a:t>
            </a:r>
            <a:endParaRPr lang="zh-HK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75"/>
          <p:cNvSpPr>
            <a:spLocks noChangeArrowheads="1"/>
          </p:cNvSpPr>
          <p:nvPr/>
        </p:nvSpPr>
        <p:spPr bwMode="auto">
          <a:xfrm>
            <a:off x="3652838" y="671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HK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2080" y="908720"/>
            <a:ext cx="3528392" cy="3022466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377327"/>
              </p:ext>
            </p:extLst>
          </p:nvPr>
        </p:nvGraphicFramePr>
        <p:xfrm>
          <a:off x="827584" y="1772816"/>
          <a:ext cx="4032448" cy="46634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386551">
                  <a:extLst>
                    <a:ext uri="{9D8B030D-6E8A-4147-A177-3AD203B41FA5}">
                      <a16:colId xmlns:a16="http://schemas.microsoft.com/office/drawing/2014/main" val="590320866"/>
                    </a:ext>
                  </a:extLst>
                </a:gridCol>
                <a:gridCol w="1645897">
                  <a:extLst>
                    <a:ext uri="{9D8B030D-6E8A-4147-A177-3AD203B41FA5}">
                      <a16:colId xmlns:a16="http://schemas.microsoft.com/office/drawing/2014/main" val="25171218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zh-TW" altLang="en-US" sz="28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altLang="zh-TW" sz="2800" dirty="0" smtClean="0">
                          <a:latin typeface="Arial Narrow" panose="020B0606020202030204" pitchFamily="34" charset="0"/>
                        </a:rPr>
                        <a:t>Per 100 ml </a:t>
                      </a:r>
                      <a:r>
                        <a:rPr lang="zh-TW" altLang="en-US" sz="2800" dirty="0" smtClean="0"/>
                        <a:t>每百毫升</a:t>
                      </a:r>
                      <a:endParaRPr lang="zh-HK" altLang="en-US" sz="2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390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能量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42</a:t>
                      </a:r>
                      <a:r>
                        <a:rPr lang="zh-TW" altLang="en-US" sz="2800" dirty="0" smtClean="0"/>
                        <a:t>千卡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764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蛋白質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0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072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總脂肪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0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453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6700" indent="-2667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dirty="0" smtClean="0"/>
                        <a:t>飽和脂肪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0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017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6700" indent="-2667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dirty="0" smtClean="0"/>
                        <a:t>反式脂肪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0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876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碳水化合物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10.6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254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66700" indent="-2667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dirty="0" smtClean="0">
                          <a:solidFill>
                            <a:srgbClr val="FF0000"/>
                          </a:solidFill>
                        </a:rPr>
                        <a:t>糖</a:t>
                      </a:r>
                      <a:endParaRPr lang="zh-HK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10.6</a:t>
                      </a:r>
                      <a:r>
                        <a:rPr lang="zh-TW" altLang="en-US" sz="2800" dirty="0" smtClean="0"/>
                        <a:t>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735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鈉</a:t>
                      </a:r>
                      <a:endParaRPr lang="zh-HK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2800" dirty="0" smtClean="0"/>
                        <a:t>4</a:t>
                      </a:r>
                      <a:r>
                        <a:rPr lang="zh-TW" altLang="en-US" sz="2800" dirty="0" smtClean="0"/>
                        <a:t>毫克</a:t>
                      </a:r>
                      <a:endParaRPr lang="zh-HK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763462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788118"/>
            <a:ext cx="5319314" cy="782742"/>
          </a:xfrm>
        </p:spPr>
        <p:txBody>
          <a:bodyPr/>
          <a:lstStyle/>
          <a:p>
            <a:pPr eaLnBrk="1" hangingPunct="1"/>
            <a:r>
              <a:rPr lang="zh-TW" altLang="en-US" sz="3600" dirty="0" smtClean="0"/>
              <a:t>某種汽水的營養資料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7569609" y="948656"/>
            <a:ext cx="1250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effectLst>
                  <a:glow rad="101600">
                    <a:schemeClr val="bg1"/>
                  </a:glow>
                </a:effectLst>
              </a:rPr>
              <a:t>240</a:t>
            </a:r>
            <a:r>
              <a:rPr lang="zh-TW" altLang="en-US" dirty="0" smtClean="0">
                <a:effectLst>
                  <a:glow rad="101600">
                    <a:schemeClr val="bg1"/>
                  </a:glow>
                </a:effectLst>
              </a:rPr>
              <a:t>毫升</a:t>
            </a:r>
            <a:endParaRPr lang="zh-HK" altLang="en-US" dirty="0">
              <a:effectLst>
                <a:glow rad="101600">
                  <a:schemeClr val="bg1"/>
                </a:glow>
              </a:effectLst>
            </a:endParaRPr>
          </a:p>
        </p:txBody>
      </p:sp>
      <p:sp>
        <p:nvSpPr>
          <p:cNvPr id="7" name="矩形圖說文字 6"/>
          <p:cNvSpPr/>
          <p:nvPr/>
        </p:nvSpPr>
        <p:spPr bwMode="auto">
          <a:xfrm>
            <a:off x="5292080" y="4149080"/>
            <a:ext cx="3528392" cy="2304256"/>
          </a:xfrm>
          <a:prstGeom prst="wedgeRectCallout">
            <a:avLst>
              <a:gd name="adj1" fmla="val -62607"/>
              <a:gd name="adj2" fmla="val 1780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dirty="0" smtClean="0"/>
              <a:t>喝一杯這種汽水會攝取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多少糖呢？先量度這杯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的容量為</a:t>
            </a:r>
            <a:r>
              <a:rPr lang="en-US" altLang="zh-TW" dirty="0" smtClean="0"/>
              <a:t>240</a:t>
            </a:r>
            <a:r>
              <a:rPr lang="zh-TW" altLang="en-US" dirty="0" smtClean="0"/>
              <a:t>毫升，然後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將左圖顯示的資料乘</a:t>
            </a:r>
            <a:endParaRPr lang="en-US" altLang="zh-TW" dirty="0" smtClean="0"/>
          </a:p>
          <a:p>
            <a:pPr algn="ctr"/>
            <a:r>
              <a:rPr lang="en-US" altLang="zh-TW" dirty="0" smtClean="0"/>
              <a:t>2.4</a:t>
            </a:r>
            <a:r>
              <a:rPr lang="zh-TW" altLang="en-US" dirty="0" smtClean="0"/>
              <a:t>，就知道我會攝取</a:t>
            </a:r>
            <a:endParaRPr lang="en-US" altLang="zh-TW" dirty="0" smtClean="0"/>
          </a:p>
          <a:p>
            <a:pPr algn="ctr"/>
            <a:r>
              <a:rPr lang="en-US" altLang="zh-TW" dirty="0" smtClean="0"/>
              <a:t>25.4</a:t>
            </a:r>
            <a:r>
              <a:rPr lang="zh-TW" altLang="en-US" dirty="0" smtClean="0"/>
              <a:t>克糖。</a:t>
            </a:r>
            <a:endParaRPr lang="zh-HK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新細明體" charset="-12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Designs\Nature.pot</Template>
  <TotalTime>1175</TotalTime>
  <Words>2545</Words>
  <Application>Microsoft Office PowerPoint</Application>
  <PresentationFormat>如螢幕大小 (4:3)</PresentationFormat>
  <Paragraphs>449</Paragraphs>
  <Slides>25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3" baseType="lpstr">
      <vt:lpstr>微軟正黑體</vt:lpstr>
      <vt:lpstr>新細明體</vt:lpstr>
      <vt:lpstr>標楷體</vt:lpstr>
      <vt:lpstr>Arial</vt:lpstr>
      <vt:lpstr>Arial Narrow</vt:lpstr>
      <vt:lpstr>Times New Roman</vt:lpstr>
      <vt:lpstr>Wingdings</vt:lpstr>
      <vt:lpstr>Nature</vt:lpstr>
      <vt:lpstr>PowerPoint 簡報</vt:lpstr>
      <vt:lpstr>我可從食品的包裝找到甚麼資料？</vt:lpstr>
      <vt:lpstr>我可從食品的包裝找到甚麼資料？</vt:lpstr>
      <vt:lpstr>包裝上提供的營養資料至少包括︰</vt:lpstr>
      <vt:lpstr>某種曲奇餅營養資料</vt:lpstr>
      <vt:lpstr>某種曲奇餅營養資料</vt:lpstr>
      <vt:lpstr>某種罐裝粟米的營養資料</vt:lpstr>
      <vt:lpstr>某種罐裝粟米的營養資料</vt:lpstr>
      <vt:lpstr>某種汽水的營養資料</vt:lpstr>
      <vt:lpstr>某種汽水的營養資料</vt:lpstr>
      <vt:lpstr>某種薯片的營養資料</vt:lpstr>
      <vt:lpstr>某種薯片的營養資料</vt:lpstr>
      <vt:lpstr>某種點心麵的營養資料</vt:lpstr>
      <vt:lpstr>某種點心麵的營養資料</vt:lpstr>
      <vt:lpstr>某種麵包的營養資料</vt:lpstr>
      <vt:lpstr>某種麵包的營養資料</vt:lpstr>
      <vt:lpstr>某種橙汁飲品的成分表</vt:lpstr>
      <vt:lpstr>將三種成分表與所屬的飲品連起來</vt:lpstr>
      <vt:lpstr>PowerPoint 簡報</vt:lpstr>
      <vt:lpstr>PowerPoint 簡報</vt:lpstr>
      <vt:lpstr>精明消費隊</vt:lpstr>
      <vt:lpstr>PowerPoint 簡報</vt:lpstr>
      <vt:lpstr>應用的困難</vt:lpstr>
      <vt:lpstr>PowerPoint 簡報</vt:lpstr>
      <vt:lpstr>PowerPoint 簡報</vt:lpstr>
    </vt:vector>
  </TitlesOfParts>
  <Company>CUHK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香港中文大學健康教育及促進健康中心</dc:creator>
  <cp:lastModifiedBy>Vera</cp:lastModifiedBy>
  <cp:revision>262</cp:revision>
  <dcterms:created xsi:type="dcterms:W3CDTF">2005-11-18T07:27:43Z</dcterms:created>
  <dcterms:modified xsi:type="dcterms:W3CDTF">2018-10-15T08:00:03Z</dcterms:modified>
</cp:coreProperties>
</file>